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7"/>
  </p:notesMasterIdLst>
  <p:handoutMasterIdLst>
    <p:handoutMasterId r:id="rId48"/>
  </p:handoutMasterIdLst>
  <p:sldIdLst>
    <p:sldId id="603" r:id="rId6"/>
    <p:sldId id="2618" r:id="rId7"/>
    <p:sldId id="2147483556" r:id="rId8"/>
    <p:sldId id="2147483530" r:id="rId9"/>
    <p:sldId id="2147483483" r:id="rId10"/>
    <p:sldId id="2500" r:id="rId11"/>
    <p:sldId id="2147483557" r:id="rId12"/>
    <p:sldId id="2147483558" r:id="rId13"/>
    <p:sldId id="2147483486" r:id="rId14"/>
    <p:sldId id="2147483560" r:id="rId15"/>
    <p:sldId id="2147483561" r:id="rId16"/>
    <p:sldId id="2147483562" r:id="rId17"/>
    <p:sldId id="2147483563" r:id="rId18"/>
    <p:sldId id="2147483564" r:id="rId19"/>
    <p:sldId id="2147483566" r:id="rId20"/>
    <p:sldId id="2147483567" r:id="rId21"/>
    <p:sldId id="2147483565" r:id="rId22"/>
    <p:sldId id="2147483568" r:id="rId23"/>
    <p:sldId id="2147483569" r:id="rId24"/>
    <p:sldId id="2147483570" r:id="rId25"/>
    <p:sldId id="2147483571" r:id="rId26"/>
    <p:sldId id="2147483559" r:id="rId27"/>
    <p:sldId id="2147483487" r:id="rId28"/>
    <p:sldId id="2147483582" r:id="rId29"/>
    <p:sldId id="2147483581" r:id="rId30"/>
    <p:sldId id="2147483576" r:id="rId31"/>
    <p:sldId id="2147483573" r:id="rId32"/>
    <p:sldId id="2147483572" r:id="rId33"/>
    <p:sldId id="2147483574" r:id="rId34"/>
    <p:sldId id="2146847872" r:id="rId35"/>
    <p:sldId id="2147483575" r:id="rId36"/>
    <p:sldId id="2147483577" r:id="rId37"/>
    <p:sldId id="2147483578" r:id="rId38"/>
    <p:sldId id="2147483580" r:id="rId39"/>
    <p:sldId id="2147483270" r:id="rId40"/>
    <p:sldId id="2147483579" r:id="rId41"/>
    <p:sldId id="2516" r:id="rId42"/>
    <p:sldId id="2515" r:id="rId43"/>
    <p:sldId id="2147483482" r:id="rId44"/>
    <p:sldId id="582" r:id="rId45"/>
    <p:sldId id="2419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1D1D1A"/>
    <a:srgbClr val="221815"/>
    <a:srgbClr val="595757"/>
    <a:srgbClr val="66BA36"/>
    <a:srgbClr val="FFFF00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9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956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kumimoji="1" lang="zh-CN" altLang="en-US" sz="2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C5F510-FE7F-0D4D-A011-DEA48CD15CDF}" type="slidenum">
              <a:rPr lang="zh-CN" alt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22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英伟达成立于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1993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年，是以游戏独立显卡业务起家的，于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1999 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年推出的世界上第一款功能齐全、可从真正意义上替代 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CPU 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渲染的图形处理单元（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GPU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） 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GeForce 256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，站稳行业龙头地位。此前游戏业务在其收入中占比仍是最大份额，占比约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50%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333333"/>
              </a:solidFill>
              <a:latin typeface="+mn-ea"/>
            </a:endParaRPr>
          </a:p>
          <a:p>
            <a:pPr lvl="0">
              <a:defRPr/>
            </a:pPr>
            <a:r>
              <a:rPr lang="zh-CN" altLang="en-US" sz="1200" dirty="0"/>
              <a:t>英伟达站在了“数据大爆发”的风口之上，作为数据处理核心的“卖水人”，英伟达股价自</a:t>
            </a:r>
            <a:r>
              <a:rPr lang="en-US" altLang="zh-CN" sz="1200" dirty="0"/>
              <a:t>2019</a:t>
            </a:r>
            <a:r>
              <a:rPr lang="zh-CN" altLang="en-US" sz="1200" dirty="0"/>
              <a:t>年</a:t>
            </a:r>
            <a:r>
              <a:rPr lang="en-US" altLang="zh-CN" sz="1200" dirty="0"/>
              <a:t>30</a:t>
            </a:r>
            <a:r>
              <a:rPr lang="zh-CN" altLang="en-US" sz="1200" dirty="0"/>
              <a:t>美元股价已经上涨到</a:t>
            </a:r>
            <a:r>
              <a:rPr lang="en-US" altLang="zh-CN" sz="1200" dirty="0"/>
              <a:t>2021</a:t>
            </a:r>
            <a:r>
              <a:rPr lang="zh-CN" altLang="en-US" sz="1200" dirty="0"/>
              <a:t>年最高点的</a:t>
            </a:r>
            <a:r>
              <a:rPr lang="en-US" altLang="zh-CN" sz="1200" dirty="0"/>
              <a:t>300</a:t>
            </a:r>
            <a:r>
              <a:rPr lang="zh-CN" altLang="en-US" sz="1200" dirty="0"/>
              <a:t>美元以上、涨幅达到</a:t>
            </a:r>
            <a:r>
              <a:rPr lang="en-US" altLang="zh-CN" sz="1200" dirty="0"/>
              <a:t>10</a:t>
            </a:r>
            <a:r>
              <a:rPr lang="zh-CN" altLang="en-US" sz="1200" dirty="0"/>
              <a:t>倍，市值是英特尔</a:t>
            </a:r>
            <a:r>
              <a:rPr lang="en-US" altLang="zh-CN" sz="1200" dirty="0"/>
              <a:t>4</a:t>
            </a:r>
            <a:r>
              <a:rPr lang="zh-CN" altLang="en-US" sz="1200" dirty="0"/>
              <a:t>倍。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英伟达股价的“起飞” 得益于它的数据中心业务，源自于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2015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年前后深度学习在产业界的爆发，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从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2016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年开始，英伟达数据中心业务季度增速几乎没有低过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50%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，甚至一度接近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200%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，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333333"/>
              </a:solidFill>
              <a:latin typeface="+mn-ea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尽管英伟达数据中心业务在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2019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年才起步，但增长速度极快，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4</a:t>
            </a:r>
            <a:r>
              <a:rPr lang="zh-CN" altLang="en-US" sz="1200" b="1" dirty="0">
                <a:solidFill>
                  <a:srgbClr val="C00000"/>
                </a:solidFill>
                <a:latin typeface="+mn-ea"/>
              </a:rPr>
              <a:t>年复合增长率高达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69%</a:t>
            </a:r>
            <a:r>
              <a:rPr lang="zh-CN" altLang="en-US" sz="1200" dirty="0">
                <a:solidFill>
                  <a:srgbClr val="333333"/>
                </a:solidFill>
                <a:latin typeface="+mn-ea"/>
              </a:rPr>
              <a:t>，远远超过游戏业务</a:t>
            </a:r>
            <a:r>
              <a:rPr lang="en-US" altLang="zh-CN" sz="1200" dirty="0">
                <a:solidFill>
                  <a:srgbClr val="333333"/>
                </a:solidFill>
                <a:latin typeface="+mn-ea"/>
              </a:rPr>
              <a:t>18%</a:t>
            </a:r>
            <a:r>
              <a:rPr lang="zh-CN" altLang="en-US" sz="1200" dirty="0">
                <a:solidFill>
                  <a:srgbClr val="333333"/>
                </a:solidFill>
                <a:latin typeface="+mn-ea"/>
              </a:rPr>
              <a:t>的复合增长。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仅在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21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年该部分的业务收入就已经超过了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100</a:t>
            </a:r>
            <a:r>
              <a:rPr lang="zh-CN" altLang="en-US" sz="1200" b="1" dirty="0">
                <a:solidFill>
                  <a:srgbClr val="C00000"/>
                </a:solidFill>
                <a:latin typeface="+mn-ea"/>
              </a:rPr>
              <a:t>亿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美元。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2023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财年第一季度（截至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2022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年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5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月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1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日）数据中心板块营收达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37.5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亿美元，同比增长</a:t>
            </a:r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83%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，取代游戏成为其最大业务板块。大摩分析师认为，英伟达该板块业务的潜在市场份额能够达到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3000</a:t>
            </a:r>
            <a:r>
              <a:rPr lang="zh-CN" altLang="en-US" sz="1200" b="1" dirty="0">
                <a:solidFill>
                  <a:srgbClr val="C00000"/>
                </a:solidFill>
                <a:latin typeface="+mn-ea"/>
              </a:rPr>
              <a:t>亿</a:t>
            </a:r>
            <a:r>
              <a:rPr lang="zh-CN" altLang="en-US" sz="1200" dirty="0">
                <a:solidFill>
                  <a:srgbClr val="1D1D1A"/>
                </a:solidFill>
                <a:latin typeface="+mn-ea"/>
              </a:rPr>
              <a:t>美元。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1E48D-7DEE-42BB-9CCD-BCDC47BA74A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53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nzomi12/AIInfr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582F1B-926A-3DFC-9155-526EB7CCDA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29646" y="1636007"/>
            <a:ext cx="2500601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246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集群计算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发展历程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AB90D8-BF6C-F466-2F57-DCD915BC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第三代：</a:t>
            </a:r>
            <a:r>
              <a:rPr lang="en-US" altLang="zh-CN" dirty="0"/>
              <a:t>1995~</a:t>
            </a:r>
            <a:r>
              <a:rPr lang="zh-CN" altLang="en-US" dirty="0"/>
              <a:t>，互联网</a:t>
            </a:r>
            <a:r>
              <a:rPr lang="en-US" altLang="zh-CN" dirty="0"/>
              <a:t>/</a:t>
            </a:r>
            <a:r>
              <a:rPr lang="zh-CN" altLang="en-US" dirty="0"/>
              <a:t>云计算兴起促使迎来数据中心时代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3324000-5296-5B83-F0A5-23D0F43C9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互联网出现，催生更多集中算力需求，传统“机房”升级为新形态“数据中心”，进入数据中心时代算力服务也更灵活多样。</a:t>
            </a:r>
          </a:p>
        </p:txBody>
      </p:sp>
      <p:pic>
        <p:nvPicPr>
          <p:cNvPr id="9" name="Picture 4" descr="his-12">
            <a:extLst>
              <a:ext uri="{FF2B5EF4-FFF2-40B4-BE49-F238E27FC236}">
                <a16:creationId xmlns:a16="http://schemas.microsoft.com/office/drawing/2014/main" id="{1C8E7E7C-2751-C0ED-CFAF-6ED203A8D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7587" y="2126751"/>
            <a:ext cx="9707482" cy="436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860D773-6968-0FD1-BF58-0D6D541F484B}"/>
              </a:ext>
            </a:extLst>
          </p:cNvPr>
          <p:cNvSpPr/>
          <p:nvPr/>
        </p:nvSpPr>
        <p:spPr>
          <a:xfrm>
            <a:off x="1329505" y="2885232"/>
            <a:ext cx="2354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电信企业面向大型企业提供机房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9543E3-13D6-0D65-2427-45EC8259029D}"/>
              </a:ext>
            </a:extLst>
          </p:cNvPr>
          <p:cNvSpPr/>
          <p:nvPr/>
        </p:nvSpPr>
        <p:spPr>
          <a:xfrm>
            <a:off x="4791471" y="2885232"/>
            <a:ext cx="2509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数据中心由互联网企业自行搭建或者租赁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268473-6B6F-6AA5-F1EC-34B641120A64}"/>
              </a:ext>
            </a:extLst>
          </p:cNvPr>
          <p:cNvSpPr/>
          <p:nvPr/>
        </p:nvSpPr>
        <p:spPr>
          <a:xfrm>
            <a:off x="8169580" y="2885232"/>
            <a:ext cx="263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计算成为所见即所得公共服务，数据中心从走向集中式大电厂</a:t>
            </a:r>
          </a:p>
        </p:txBody>
      </p:sp>
    </p:spTree>
    <p:extLst>
      <p:ext uri="{BB962C8B-B14F-4D97-AF65-F5344CB8AC3E}">
        <p14:creationId xmlns:p14="http://schemas.microsoft.com/office/powerpoint/2010/main" val="307348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233C31A-160D-C5F1-AAFD-3E9D0283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HPC</a:t>
            </a:r>
            <a:r>
              <a:rPr lang="zh-CN" altLang="en-US" dirty="0"/>
              <a:t>：算力持续突破，单台大型机演变多服务器集群架构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E41BE7-5B2B-5364-F12D-81BD1FBD0158}"/>
              </a:ext>
            </a:extLst>
          </p:cNvPr>
          <p:cNvSpPr/>
          <p:nvPr/>
        </p:nvSpPr>
        <p:spPr>
          <a:xfrm>
            <a:off x="158160" y="1655774"/>
            <a:ext cx="5431294" cy="1064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单台大型机：超大内存</a:t>
            </a: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&amp;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存储</a:t>
            </a:r>
            <a:endParaRPr lang="en-US" altLang="zh-CN" sz="2000" b="1" kern="0" dirty="0">
              <a:solidFill>
                <a:srgbClr val="C00000"/>
              </a:solidFill>
              <a:latin typeface="Lexend" pitchFamily="2" charset="0"/>
              <a:ea typeface="微软雅黑" pitchFamily="34" charset="-122"/>
              <a:sym typeface="+mn-lt"/>
            </a:endParaRPr>
          </a:p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单总线互连（全机一套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OS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），堆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CPU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增强算力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305658-C10D-1883-E627-573E836FD9AD}"/>
              </a:ext>
            </a:extLst>
          </p:cNvPr>
          <p:cNvSpPr/>
          <p:nvPr/>
        </p:nvSpPr>
        <p:spPr>
          <a:xfrm>
            <a:off x="6051893" y="1655774"/>
            <a:ext cx="5723042" cy="1064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集群互连：多独立计算节点</a:t>
            </a: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(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每节点一套</a:t>
            </a: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微软雅黑" pitchFamily="34" charset="-122"/>
                <a:sym typeface="+mn-lt"/>
              </a:rPr>
              <a:t>OS)</a:t>
            </a:r>
          </a:p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  <a:sym typeface="+mn-lt"/>
              </a:rPr>
              <a:t>超高速网络大规模互连，实现超强算力</a:t>
            </a:r>
            <a:r>
              <a:rPr lang="en-US" altLang="zh-CN" sz="2000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  <a:sym typeface="+mn-lt"/>
              </a:rPr>
              <a:t>+</a:t>
            </a:r>
            <a:r>
              <a:rPr lang="zh-CN" altLang="en-US" sz="2000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  <a:sym typeface="+mn-lt"/>
              </a:rPr>
              <a:t>超强扩展</a:t>
            </a:r>
            <a:endParaRPr lang="zh-CN" altLang="en-US" sz="2000" kern="0" dirty="0">
              <a:solidFill>
                <a:srgbClr val="374153"/>
              </a:solidFill>
              <a:latin typeface="Lexend" pitchFamily="2" charset="0"/>
              <a:ea typeface="微软雅黑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28D2BF7-1FFF-6F3E-31B6-6CC76124CCB9}"/>
              </a:ext>
            </a:extLst>
          </p:cNvPr>
          <p:cNvGrpSpPr/>
          <p:nvPr/>
        </p:nvGrpSpPr>
        <p:grpSpPr>
          <a:xfrm>
            <a:off x="618228" y="3047436"/>
            <a:ext cx="4552898" cy="2908460"/>
            <a:chOff x="451411" y="1075503"/>
            <a:chExt cx="5008185" cy="3199306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8CF3A7E-099E-DD40-D569-933438F47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893" y="1075503"/>
              <a:ext cx="2301703" cy="3199306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91BA40E-FD8D-B5F2-3A43-32EDA37E5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11" y="1187023"/>
              <a:ext cx="2397629" cy="2908460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3F680027-6AD8-8B5A-9D93-1917951C7D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542" y="3183667"/>
            <a:ext cx="4700204" cy="26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2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238949-5C9F-D355-034E-E386EC6F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单台大型机 </a:t>
            </a:r>
            <a:r>
              <a:rPr lang="en" altLang="zh-CN" dirty="0">
                <a:sym typeface="+mn-lt"/>
              </a:rPr>
              <a:t>Mainframe Architecture</a:t>
            </a:r>
            <a:endParaRPr lang="zh-CN" altLang="en-US" dirty="0"/>
          </a:p>
        </p:txBody>
      </p:sp>
      <p:pic>
        <p:nvPicPr>
          <p:cNvPr id="1026" name="Picture 2" descr="Mainframe Replatforming Reference Architecture – Heirloom Computing">
            <a:extLst>
              <a:ext uri="{FF2B5EF4-FFF2-40B4-BE49-F238E27FC236}">
                <a16:creationId xmlns:a16="http://schemas.microsoft.com/office/drawing/2014/main" id="{BA0090BC-DCC1-D1D4-BD32-21627290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841" y="1299926"/>
            <a:ext cx="10233060" cy="505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0B48B0-3627-C526-9C03-3AF573AE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DC</a:t>
            </a:r>
            <a:r>
              <a:rPr lang="zh-CN" altLang="en-US" dirty="0"/>
              <a:t>时代 </a:t>
            </a:r>
            <a:r>
              <a:rPr lang="en-US" altLang="zh-CN" dirty="0"/>
              <a:t>1th</a:t>
            </a:r>
            <a:r>
              <a:rPr lang="zh-CN" altLang="en-US" dirty="0"/>
              <a:t>：</a:t>
            </a:r>
            <a:r>
              <a:rPr lang="en-US" altLang="zh-CN" dirty="0"/>
              <a:t>IaaS</a:t>
            </a:r>
            <a:r>
              <a:rPr lang="zh-CN" altLang="en-US" dirty="0"/>
              <a:t> 基础设施即服务雏形</a:t>
            </a:r>
            <a:r>
              <a:rPr lang="en-US" altLang="zh-CN" dirty="0"/>
              <a:t>——</a:t>
            </a:r>
            <a:r>
              <a:rPr lang="zh-CN" altLang="en-US" dirty="0"/>
              <a:t>主机托管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3F75B24-7A68-A33E-C941-974F6AE7C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90</a:t>
            </a:r>
            <a:r>
              <a:rPr lang="zh-CN" altLang="en-US" sz="1800" dirty="0"/>
              <a:t>年代随着互联网诞生和蓬勃发展，很多公司开始推行信息化。建设网站、搭建邮件、</a:t>
            </a:r>
            <a:r>
              <a:rPr lang="en-US" altLang="zh-CN" sz="1800" dirty="0"/>
              <a:t>FTP</a:t>
            </a:r>
            <a:r>
              <a:rPr lang="zh-CN" altLang="en-US" sz="1800" dirty="0"/>
              <a:t>、</a:t>
            </a:r>
            <a:r>
              <a:rPr lang="en-US" altLang="zh-CN" sz="1800" dirty="0"/>
              <a:t>OA</a:t>
            </a:r>
            <a:r>
              <a:rPr lang="zh-CN" altLang="en-US" sz="1800" dirty="0"/>
              <a:t>办公自动化等服务器。</a:t>
            </a:r>
            <a:endParaRPr lang="en-US" altLang="zh-CN" sz="1800" dirty="0"/>
          </a:p>
          <a:p>
            <a:r>
              <a:rPr lang="zh-CN" altLang="en-US" sz="1800" dirty="0"/>
              <a:t>云服务提供商（如 </a:t>
            </a:r>
            <a:r>
              <a:rPr lang="en" altLang="zh-CN" sz="1800" dirty="0"/>
              <a:t>AWS </a:t>
            </a:r>
            <a:r>
              <a:rPr lang="zh-CN" altLang="en" sz="1800" dirty="0"/>
              <a:t>、</a:t>
            </a:r>
            <a:r>
              <a:rPr lang="en" altLang="zh-CN" sz="1800" dirty="0"/>
              <a:t>Microsoft Azure </a:t>
            </a:r>
            <a:r>
              <a:rPr lang="zh-CN" altLang="en" sz="1800" dirty="0"/>
              <a:t>、</a:t>
            </a:r>
            <a:r>
              <a:rPr lang="en" altLang="zh-CN" sz="1800" dirty="0"/>
              <a:t>Google Cloud Platform </a:t>
            </a:r>
            <a:r>
              <a:rPr lang="zh-CN" altLang="en-US" sz="1800" dirty="0"/>
              <a:t>等）负责提供并维护底层的 </a:t>
            </a:r>
            <a:r>
              <a:rPr lang="en" altLang="zh-CN" sz="1800" dirty="0"/>
              <a:t>IT </a:t>
            </a:r>
            <a:r>
              <a:rPr lang="zh-CN" altLang="en-US" sz="1800" dirty="0"/>
              <a:t>基础设施。托管运营商机房，租用运营商场地</a:t>
            </a:r>
            <a:r>
              <a:rPr lang="en-US" altLang="zh-CN" sz="1800" dirty="0"/>
              <a:t>/</a:t>
            </a:r>
            <a:r>
              <a:rPr lang="zh-CN" altLang="en-US" sz="1800" dirty="0"/>
              <a:t>电力</a:t>
            </a:r>
            <a:r>
              <a:rPr lang="en-US" altLang="zh-CN" sz="1800" dirty="0"/>
              <a:t>/</a:t>
            </a:r>
            <a:r>
              <a:rPr lang="zh-CN" altLang="en-US" sz="1800" dirty="0"/>
              <a:t>网络带宽，代为管理和维护。</a:t>
            </a:r>
          </a:p>
          <a:p>
            <a:endParaRPr lang="zh-CN" altLang="en-US" sz="1800" dirty="0"/>
          </a:p>
        </p:txBody>
      </p:sp>
      <p:pic>
        <p:nvPicPr>
          <p:cNvPr id="3074" name="Picture 2" descr="Amazon Web Services">
            <a:extLst>
              <a:ext uri="{FF2B5EF4-FFF2-40B4-BE49-F238E27FC236}">
                <a16:creationId xmlns:a16="http://schemas.microsoft.com/office/drawing/2014/main" id="{2E413D3B-AE98-4D12-F454-2DF95F15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6270" y="3204275"/>
            <a:ext cx="5317002" cy="29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FDF0DD-2156-2021-7462-ABC493E74F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068" y="3429000"/>
            <a:ext cx="1786924" cy="8621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93E8785-8B6A-E427-7997-E6B78EAAD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68" y="5020204"/>
            <a:ext cx="1748332" cy="86219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78BF0C9-DA8A-E491-A67B-2FFF95A88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484" y="3444143"/>
            <a:ext cx="2387605" cy="862191"/>
          </a:xfrm>
          <a:prstGeom prst="rect">
            <a:avLst/>
          </a:prstGeom>
        </p:spPr>
      </p:pic>
      <p:pic>
        <p:nvPicPr>
          <p:cNvPr id="3076" name="Picture 4" descr="Amazon Web Services Review | PCMag">
            <a:extLst>
              <a:ext uri="{FF2B5EF4-FFF2-40B4-BE49-F238E27FC236}">
                <a16:creationId xmlns:a16="http://schemas.microsoft.com/office/drawing/2014/main" id="{E3772C9F-9CC4-0C05-DD58-BA9EFFE64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4775" y="4970955"/>
            <a:ext cx="2387604" cy="9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12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89C2B8-E8CA-181D-8A53-7EAE4A72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DC</a:t>
            </a:r>
            <a:r>
              <a:rPr lang="zh-CN" altLang="en-US" dirty="0"/>
              <a:t> 时代 </a:t>
            </a:r>
            <a:r>
              <a:rPr lang="en-US" altLang="zh-CN" dirty="0"/>
              <a:t>2th</a:t>
            </a:r>
            <a:r>
              <a:rPr lang="zh-CN" altLang="en-US" dirty="0"/>
              <a:t>：</a:t>
            </a:r>
            <a:r>
              <a:rPr lang="en-US" altLang="zh-CN" dirty="0"/>
              <a:t> PaaS</a:t>
            </a:r>
            <a:r>
              <a:rPr lang="zh-CN" altLang="en-US" dirty="0"/>
              <a:t> 平台即服务</a:t>
            </a:r>
            <a:r>
              <a:rPr lang="en-US" altLang="zh-CN" dirty="0"/>
              <a:t>——</a:t>
            </a:r>
            <a:r>
              <a:rPr lang="zh-CN" altLang="en-US" dirty="0"/>
              <a:t>虚拟主机</a:t>
            </a:r>
            <a:r>
              <a:rPr lang="en-US" altLang="zh-CN" dirty="0"/>
              <a:t>/</a:t>
            </a:r>
            <a:r>
              <a:rPr lang="zh-CN" altLang="en-US" dirty="0"/>
              <a:t>网站托管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D7A3BA9-B6A4-C6F8-6615-9BCF4087F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某一台服务器上，通过虚拟主机软件，虚拟出</a:t>
            </a:r>
            <a:r>
              <a:rPr lang="en-US" altLang="zh-CN" sz="1800" dirty="0"/>
              <a:t>N</a:t>
            </a:r>
            <a:r>
              <a:rPr lang="zh-CN" altLang="en-US" sz="1800" dirty="0"/>
              <a:t>个网站主机，出租给</a:t>
            </a:r>
            <a:r>
              <a:rPr lang="en-US" altLang="zh-CN" sz="1800" dirty="0"/>
              <a:t>N</a:t>
            </a:r>
            <a:r>
              <a:rPr lang="zh-CN" altLang="en-US" sz="1800" dirty="0"/>
              <a:t>个客户使用。除网站之外，还出现了数据存储空间租用等多样化的服务。</a:t>
            </a:r>
            <a:endParaRPr lang="en-US" altLang="zh-CN" sz="1800" dirty="0"/>
          </a:p>
          <a:p>
            <a:r>
              <a:rPr lang="en" altLang="zh-CN" sz="1800" b="1" dirty="0">
                <a:solidFill>
                  <a:srgbClr val="C00000"/>
                </a:solidFill>
              </a:rPr>
              <a:t>PaaS</a:t>
            </a:r>
            <a:r>
              <a:rPr lang="zh-CN" altLang="en" sz="1800" b="1" dirty="0">
                <a:solidFill>
                  <a:srgbClr val="C00000"/>
                </a:solidFill>
              </a:rPr>
              <a:t>（</a:t>
            </a:r>
            <a:r>
              <a:rPr lang="en" altLang="zh-CN" sz="1800" b="1" dirty="0">
                <a:solidFill>
                  <a:srgbClr val="C00000"/>
                </a:solidFill>
              </a:rPr>
              <a:t>Platform as a Service</a:t>
            </a:r>
            <a:r>
              <a:rPr lang="zh-CN" altLang="en" sz="1800" b="1" dirty="0">
                <a:solidFill>
                  <a:srgbClr val="C00000"/>
                </a:solidFill>
              </a:rPr>
              <a:t>，</a:t>
            </a:r>
            <a:r>
              <a:rPr lang="zh-CN" altLang="en-US" sz="1800" b="1" dirty="0">
                <a:solidFill>
                  <a:srgbClr val="C00000"/>
                </a:solidFill>
              </a:rPr>
              <a:t>平台即服务） </a:t>
            </a:r>
            <a:r>
              <a:rPr lang="zh-CN" altLang="en-US" sz="1800" dirty="0"/>
              <a:t>云计算一种服务模式，为开发者提供完整开发和部署环境，用户可以在这个平台上开发、测试、部署和管理应用程序，而无需关心底层的基础设施。</a:t>
            </a:r>
          </a:p>
        </p:txBody>
      </p:sp>
      <p:pic>
        <p:nvPicPr>
          <p:cNvPr id="5122" name="Picture 2" descr="What is PaaS (Platform as a Service) in Cloud Computing? | Benefits of PaaS  - MilesWeb">
            <a:extLst>
              <a:ext uri="{FF2B5EF4-FFF2-40B4-BE49-F238E27FC236}">
                <a16:creationId xmlns:a16="http://schemas.microsoft.com/office/drawing/2014/main" id="{D40B3676-3D60-0526-AF55-C39E85E1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819" y="3051453"/>
            <a:ext cx="3067763" cy="35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aS platform architecture | Download Scientific Diagram">
            <a:extLst>
              <a:ext uri="{FF2B5EF4-FFF2-40B4-BE49-F238E27FC236}">
                <a16:creationId xmlns:a16="http://schemas.microsoft.com/office/drawing/2014/main" id="{C51D7813-56A2-BFFF-0884-819E739C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013" y="3212443"/>
            <a:ext cx="4840680" cy="328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1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89C2B8-E8CA-181D-8A53-7EAE4A72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DC</a:t>
            </a:r>
            <a:r>
              <a:rPr lang="zh-CN" altLang="en-US" dirty="0"/>
              <a:t> 时代 </a:t>
            </a:r>
            <a:r>
              <a:rPr lang="en-US" altLang="zh-CN" dirty="0"/>
              <a:t>2th</a:t>
            </a:r>
            <a:r>
              <a:rPr lang="zh-CN" altLang="en-US" dirty="0"/>
              <a:t>：</a:t>
            </a:r>
            <a:r>
              <a:rPr lang="en-US" altLang="zh-CN" dirty="0"/>
              <a:t> PaaS</a:t>
            </a:r>
            <a:r>
              <a:rPr lang="zh-CN" altLang="en-US" dirty="0"/>
              <a:t> 服务雏形</a:t>
            </a:r>
            <a:r>
              <a:rPr lang="en-US" altLang="zh-CN" dirty="0"/>
              <a:t>——</a:t>
            </a:r>
            <a:r>
              <a:rPr lang="zh-CN" altLang="en-US" dirty="0"/>
              <a:t>虚拟主机</a:t>
            </a:r>
            <a:r>
              <a:rPr lang="en-US" altLang="zh-CN" dirty="0"/>
              <a:t>/</a:t>
            </a:r>
            <a:r>
              <a:rPr lang="zh-CN" altLang="en-US" dirty="0"/>
              <a:t>网站托管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D7A3BA9-B6A4-C6F8-6615-9BCF4087F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VMWare</a:t>
            </a:r>
            <a:r>
              <a:rPr lang="zh-CN" altLang="en-US" sz="1800" dirty="0"/>
              <a:t> 第一个最成功 </a:t>
            </a:r>
            <a:r>
              <a:rPr lang="en-US" altLang="zh-CN" sz="1800" dirty="0"/>
              <a:t>x86</a:t>
            </a:r>
            <a:r>
              <a:rPr lang="zh-CN" altLang="en-US" sz="1800" dirty="0"/>
              <a:t> 架构虚拟化公司，开创新技术和产业方向：虚拟化和容器。促进了下一阶段云计算的产生；</a:t>
            </a:r>
            <a:r>
              <a:rPr lang="en-US" altLang="zh-CN" sz="1800" dirty="0"/>
              <a:t>2022</a:t>
            </a:r>
            <a:r>
              <a:rPr lang="zh-CN" altLang="en-US" sz="1800" dirty="0"/>
              <a:t>年</a:t>
            </a:r>
            <a:r>
              <a:rPr lang="en-US" altLang="zh-CN" sz="1800" dirty="0"/>
              <a:t>6</a:t>
            </a:r>
            <a:r>
              <a:rPr lang="zh-CN" altLang="en-US" sz="1800" dirty="0"/>
              <a:t>月，博通宣布将以</a:t>
            </a:r>
            <a:r>
              <a:rPr lang="en-US" altLang="zh-CN" sz="1800" dirty="0"/>
              <a:t>610</a:t>
            </a:r>
            <a:r>
              <a:rPr lang="zh-CN" altLang="en-US" sz="1800" dirty="0"/>
              <a:t>亿美元收购</a:t>
            </a:r>
            <a:r>
              <a:rPr lang="en-US" altLang="zh-CN" sz="1800" dirty="0"/>
              <a:t>VMWare</a:t>
            </a:r>
            <a:r>
              <a:rPr lang="zh-CN" altLang="en-US" sz="1800" dirty="0"/>
              <a:t>，并承担其</a:t>
            </a:r>
            <a:r>
              <a:rPr lang="en-US" altLang="zh-CN" sz="1800" dirty="0"/>
              <a:t>80</a:t>
            </a:r>
            <a:r>
              <a:rPr lang="zh-CN" altLang="en-US" sz="1800" dirty="0"/>
              <a:t>亿美元的净债务。</a:t>
            </a:r>
            <a:endParaRPr lang="en-US" altLang="zh-CN" sz="1800" dirty="0"/>
          </a:p>
          <a:p>
            <a:r>
              <a:rPr lang="en-US" altLang="zh-CN" sz="1800" dirty="0"/>
              <a:t>Docker</a:t>
            </a:r>
            <a:r>
              <a:rPr lang="zh-CN" altLang="en-US" sz="1800" dirty="0"/>
              <a:t> 和 </a:t>
            </a:r>
            <a:r>
              <a:rPr lang="en-US" altLang="zh-CN" sz="1800" dirty="0"/>
              <a:t>K8s</a:t>
            </a:r>
            <a:r>
              <a:rPr lang="zh-CN" altLang="en-US" sz="1800" dirty="0"/>
              <a:t> 当前以开源形式成为 </a:t>
            </a:r>
            <a:r>
              <a:rPr lang="en-US" altLang="zh-CN" sz="1800" dirty="0"/>
              <a:t>PaaS</a:t>
            </a:r>
            <a:r>
              <a:rPr lang="zh-CN" altLang="en-US" sz="1800" dirty="0"/>
              <a:t> 层跨平台容器化管理和容器编排平台服务的事实标准。</a:t>
            </a:r>
          </a:p>
          <a:p>
            <a:endParaRPr lang="en-US" altLang="zh-CN" sz="1800" dirty="0"/>
          </a:p>
        </p:txBody>
      </p:sp>
      <p:pic>
        <p:nvPicPr>
          <p:cNvPr id="6146" name="Picture 2" descr="VMware - Whonix">
            <a:extLst>
              <a:ext uri="{FF2B5EF4-FFF2-40B4-BE49-F238E27FC236}">
                <a16:creationId xmlns:a16="http://schemas.microsoft.com/office/drawing/2014/main" id="{F52E25FA-EA2B-6E94-DBA9-29D8C600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94" y="2867162"/>
            <a:ext cx="3086841" cy="3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ocker - Perfect Media Server">
            <a:extLst>
              <a:ext uri="{FF2B5EF4-FFF2-40B4-BE49-F238E27FC236}">
                <a16:creationId xmlns:a16="http://schemas.microsoft.com/office/drawing/2014/main" id="{575C7993-8940-A662-B32D-436455399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1824" y="3124426"/>
            <a:ext cx="5259830" cy="135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CC847CA6-A202-3E9C-06E2-A3F2EF954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5751" y="4904478"/>
            <a:ext cx="6475318" cy="11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2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59DE7E-32B4-815C-1834-A58107B3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DC</a:t>
            </a:r>
            <a:r>
              <a:rPr lang="zh-CN" altLang="en-US" dirty="0"/>
              <a:t> 时代 </a:t>
            </a:r>
            <a:r>
              <a:rPr lang="en-US" altLang="zh-CN" dirty="0"/>
              <a:t>3th</a:t>
            </a:r>
            <a:r>
              <a:rPr lang="zh-CN" altLang="en-US" dirty="0"/>
              <a:t>：</a:t>
            </a:r>
            <a:r>
              <a:rPr lang="en-US" altLang="zh-CN" dirty="0"/>
              <a:t>SaaS</a:t>
            </a:r>
            <a:r>
              <a:rPr lang="zh-CN" altLang="en-US" dirty="0"/>
              <a:t> 软件即服务雏形</a:t>
            </a:r>
            <a:r>
              <a:rPr lang="en-US" altLang="zh-CN" dirty="0"/>
              <a:t>——</a:t>
            </a:r>
            <a:r>
              <a:rPr lang="zh-CN" altLang="en-US" dirty="0"/>
              <a:t>云计算服务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56387D5-DAFA-EE4F-3884-11088CBD2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云计算阶段，虚拟化技术出现后，可以将同一台物理服务器虚拟成</a:t>
            </a:r>
            <a:r>
              <a:rPr lang="en-US" altLang="zh-CN" sz="1800" dirty="0"/>
              <a:t>N</a:t>
            </a:r>
            <a:r>
              <a:rPr lang="zh-CN" altLang="en-US" sz="1800" dirty="0"/>
              <a:t>个独立的虚拟机。既可以将虚拟机作为主机完整租借给客户，也可以将运行于虚拟机上的平台服务和软件服务提供给客户。</a:t>
            </a:r>
            <a:endParaRPr lang="en-US" altLang="zh-CN" sz="1800" dirty="0"/>
          </a:p>
          <a:p>
            <a:r>
              <a:rPr lang="en" altLang="zh-CN" sz="1800" b="1" dirty="0">
                <a:solidFill>
                  <a:srgbClr val="C00000"/>
                </a:solidFill>
              </a:rPr>
              <a:t>SaaS</a:t>
            </a:r>
            <a:r>
              <a:rPr lang="zh-CN" altLang="en" sz="1800" b="1" dirty="0">
                <a:solidFill>
                  <a:srgbClr val="C00000"/>
                </a:solidFill>
              </a:rPr>
              <a:t>（</a:t>
            </a:r>
            <a:r>
              <a:rPr lang="en" altLang="zh-CN" sz="1800" b="1" dirty="0">
                <a:solidFill>
                  <a:srgbClr val="C00000"/>
                </a:solidFill>
              </a:rPr>
              <a:t>Software as a Service</a:t>
            </a:r>
            <a:r>
              <a:rPr lang="zh-CN" altLang="en" sz="1800" b="1" dirty="0">
                <a:solidFill>
                  <a:srgbClr val="C00000"/>
                </a:solidFill>
              </a:rPr>
              <a:t>，</a:t>
            </a:r>
            <a:r>
              <a:rPr lang="zh-CN" altLang="en-US" sz="1800" b="1" dirty="0">
                <a:solidFill>
                  <a:srgbClr val="C00000"/>
                </a:solidFill>
              </a:rPr>
              <a:t>软件即服务） </a:t>
            </a:r>
            <a:r>
              <a:rPr lang="zh-CN" altLang="en-US" sz="1800" dirty="0"/>
              <a:t>是云计算的一种服务模式，它通过互联网提供完整的应用程序，用户无需安装和维护软件，只需通过浏览器或客户端访问即可使用。</a:t>
            </a:r>
          </a:p>
        </p:txBody>
      </p:sp>
      <p:pic>
        <p:nvPicPr>
          <p:cNvPr id="7170" name="Picture 2" descr="Harness SaaS Architecture | Harness Developer Hub">
            <a:extLst>
              <a:ext uri="{FF2B5EF4-FFF2-40B4-BE49-F238E27FC236}">
                <a16:creationId xmlns:a16="http://schemas.microsoft.com/office/drawing/2014/main" id="{A834E514-376D-B591-5F60-EB244629A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559" y="3114638"/>
            <a:ext cx="6369979" cy="32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ecloud.hk - Amazon Web Service VM">
            <a:extLst>
              <a:ext uri="{FF2B5EF4-FFF2-40B4-BE49-F238E27FC236}">
                <a16:creationId xmlns:a16="http://schemas.microsoft.com/office/drawing/2014/main" id="{16A293E5-2A16-2F8A-CBB3-D36754CE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8033" y="3418726"/>
            <a:ext cx="3784842" cy="14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05E2182-4694-0659-A1F4-F97059C02AAC}"/>
              </a:ext>
            </a:extLst>
          </p:cNvPr>
          <p:cNvSpPr txBox="1"/>
          <p:nvPr/>
        </p:nvSpPr>
        <p:spPr>
          <a:xfrm>
            <a:off x="7669769" y="5041589"/>
            <a:ext cx="4021370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亚马逊云计算军规：一切接口都要呈现为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Web Service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3474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521A99FE-C4F1-488F-DBD3-AA42FBB9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DC</a:t>
            </a:r>
            <a:r>
              <a:rPr lang="zh-CN" altLang="en-US" dirty="0"/>
              <a:t> 时代发展：</a:t>
            </a:r>
            <a:r>
              <a:rPr lang="en-US" altLang="zh-CN" dirty="0"/>
              <a:t>IaaS</a:t>
            </a:r>
            <a:r>
              <a:rPr lang="zh-CN" altLang="en-US" dirty="0"/>
              <a:t>、</a:t>
            </a:r>
            <a:r>
              <a:rPr lang="en-US" altLang="zh-CN" dirty="0"/>
              <a:t>PaaS</a:t>
            </a:r>
            <a:r>
              <a:rPr lang="zh-CN" altLang="en-US" dirty="0"/>
              <a:t>、</a:t>
            </a:r>
            <a:r>
              <a:rPr lang="en-US" altLang="zh-CN" dirty="0"/>
              <a:t>SaaS</a:t>
            </a:r>
            <a:endParaRPr lang="zh-CN" altLang="en-US" dirty="0"/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A14E4C8F-5B79-6EA1-744A-5E767DBE9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IaaS</a:t>
            </a:r>
            <a:r>
              <a:rPr lang="zh-CN" altLang="en" dirty="0"/>
              <a:t>、</a:t>
            </a:r>
            <a:r>
              <a:rPr lang="en" altLang="zh-CN" dirty="0"/>
              <a:t>PaaS</a:t>
            </a:r>
            <a:r>
              <a:rPr lang="zh-CN" altLang="en" dirty="0"/>
              <a:t>、</a:t>
            </a:r>
            <a:r>
              <a:rPr lang="en" altLang="zh-CN" dirty="0"/>
              <a:t>SaaS </a:t>
            </a:r>
            <a:r>
              <a:rPr lang="zh-CN" altLang="en-US" dirty="0"/>
              <a:t>是云计算发展的三个层次，分别提供基础设施、开发平台和软件服务，推动企业实现资源灵活配置、应用快速开发与高效数字化转型。</a:t>
            </a:r>
          </a:p>
          <a:p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4100" name="Picture 4" descr="Parte 6.1. O que é IaaS, PaaS e SaaS?">
            <a:extLst>
              <a:ext uri="{FF2B5EF4-FFF2-40B4-BE49-F238E27FC236}">
                <a16:creationId xmlns:a16="http://schemas.microsoft.com/office/drawing/2014/main" id="{8090B98B-79AB-DC93-7B92-58EC1F813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5" t="4344" r="3720" b="5918"/>
          <a:stretch/>
        </p:blipFill>
        <p:spPr bwMode="auto">
          <a:xfrm>
            <a:off x="5707966" y="2447650"/>
            <a:ext cx="6003328" cy="388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PaaS (Platform as a Service)? What are the Benefits? - Alibaba Cloud">
            <a:extLst>
              <a:ext uri="{FF2B5EF4-FFF2-40B4-BE49-F238E27FC236}">
                <a16:creationId xmlns:a16="http://schemas.microsoft.com/office/drawing/2014/main" id="{EFC9B647-49E4-014D-2EB1-CBBE5D377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760" t="6526"/>
          <a:stretch/>
        </p:blipFill>
        <p:spPr bwMode="auto">
          <a:xfrm>
            <a:off x="476093" y="2406553"/>
            <a:ext cx="4974125" cy="38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12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C49AC1-32D3-D43B-9100-20106A32D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IDC</a:t>
            </a:r>
            <a:r>
              <a:rPr lang="zh-CN" altLang="en-US" dirty="0"/>
              <a:t>互联网数据中心迅猛发展，算力爆发带来成本快速增加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FCE1735-24A1-E17A-2EB5-2A3D1A65E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大数据时代驱动</a:t>
            </a:r>
            <a:r>
              <a:rPr lang="en-US" altLang="zh-CN" sz="1800" dirty="0"/>
              <a:t>IDC</a:t>
            </a:r>
            <a:r>
              <a:rPr lang="zh-CN" altLang="en-US" sz="1800" dirty="0"/>
              <a:t>行业发展，互联网上的数据每年将增长</a:t>
            </a:r>
            <a:r>
              <a:rPr lang="en-US" altLang="zh-CN" sz="1800" dirty="0"/>
              <a:t>50%</a:t>
            </a:r>
            <a:r>
              <a:rPr lang="zh-CN" altLang="en-US" sz="1800" dirty="0"/>
              <a:t>（不到两年翻番），目前世界上</a:t>
            </a:r>
            <a:r>
              <a:rPr lang="en-US" altLang="zh-CN" sz="1800" dirty="0"/>
              <a:t>90%+</a:t>
            </a:r>
            <a:r>
              <a:rPr lang="zh-CN" altLang="en-US" sz="1800" dirty="0"/>
              <a:t>的数据都是最近几年产生。</a:t>
            </a:r>
            <a:endParaRPr lang="en-US" altLang="zh-CN" sz="1800" dirty="0"/>
          </a:p>
          <a:p>
            <a:r>
              <a:rPr lang="zh-CN" altLang="en-US" sz="1800" dirty="0"/>
              <a:t>伴随着</a:t>
            </a:r>
            <a:r>
              <a:rPr lang="en-US" altLang="zh-CN" sz="1800" dirty="0"/>
              <a:t>IDC</a:t>
            </a:r>
            <a:r>
              <a:rPr lang="zh-CN" altLang="en-US" sz="1800" dirty="0"/>
              <a:t>快速建设，包含</a:t>
            </a:r>
            <a:r>
              <a:rPr lang="en-US" altLang="zh-CN" sz="1800" dirty="0"/>
              <a:t>CAPEX</a:t>
            </a:r>
            <a:r>
              <a:rPr lang="zh-CN" altLang="en-US" sz="1800" dirty="0"/>
              <a:t>、</a:t>
            </a:r>
            <a:r>
              <a:rPr lang="en-US" altLang="zh-CN" sz="1800" dirty="0"/>
              <a:t>OPEX</a:t>
            </a:r>
            <a:r>
              <a:rPr lang="zh-CN" altLang="en-US" sz="1800" dirty="0"/>
              <a:t>在内的</a:t>
            </a:r>
            <a:r>
              <a:rPr lang="en-US" altLang="zh-CN" sz="1800" dirty="0"/>
              <a:t>TCO</a:t>
            </a:r>
            <a:r>
              <a:rPr lang="zh-CN" altLang="en-US" sz="1800" dirty="0"/>
              <a:t>总成本也快速增加；中国数据中心每年总耗电约</a:t>
            </a:r>
            <a:r>
              <a:rPr lang="en-US" altLang="zh-CN" sz="1800" dirty="0"/>
              <a:t>2</a:t>
            </a:r>
            <a:r>
              <a:rPr lang="zh-CN" altLang="en-US" sz="1800" dirty="0"/>
              <a:t>千亿度。</a:t>
            </a:r>
          </a:p>
          <a:p>
            <a:endParaRPr lang="zh-CN" altLang="en-US" sz="1800" dirty="0"/>
          </a:p>
        </p:txBody>
      </p:sp>
      <p:pic>
        <p:nvPicPr>
          <p:cNvPr id="12" name="Picture 4" descr="https://pic1.zhimg.com/80/v2-939cb57f29a988ffb2b957a00b9a28c8_1440w.jpg">
            <a:extLst>
              <a:ext uri="{FF2B5EF4-FFF2-40B4-BE49-F238E27FC236}">
                <a16:creationId xmlns:a16="http://schemas.microsoft.com/office/drawing/2014/main" id="{8C27B88B-2152-D830-8027-059203D45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2151" y="3075260"/>
            <a:ext cx="6736739" cy="322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B1A841-8E27-2B73-1077-C425D0A803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8" r="21197" b="7536"/>
          <a:stretch/>
        </p:blipFill>
        <p:spPr>
          <a:xfrm>
            <a:off x="7401647" y="3182424"/>
            <a:ext cx="2358804" cy="19647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9CDEC18-3DD4-2ECB-D6F0-10302F5356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1664" y="4345143"/>
            <a:ext cx="2358804" cy="18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6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8AE19A-E85C-921D-50C6-67FA1838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谷歌：基于</a:t>
            </a:r>
            <a:r>
              <a:rPr lang="en-US" altLang="zh-CN" dirty="0"/>
              <a:t>COTS</a:t>
            </a:r>
            <a:r>
              <a:rPr lang="zh-CN" altLang="en-US" dirty="0"/>
              <a:t>货架化组件，自建大规模低成本数据中心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7880BB-1A9F-B831-C5F9-FE146F147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谷歌在全球自建</a:t>
            </a:r>
            <a:r>
              <a:rPr lang="en-US" altLang="zh-CN" sz="1800" dirty="0"/>
              <a:t>23</a:t>
            </a:r>
            <a:r>
              <a:rPr lang="zh-CN" altLang="en-US" sz="1800" dirty="0"/>
              <a:t>个超大规模数据中心，“规模化的共享经济效益”收获了巨大的成功</a:t>
            </a:r>
            <a:endParaRPr lang="en-US" altLang="zh-CN" sz="1800" dirty="0"/>
          </a:p>
          <a:p>
            <a:r>
              <a:rPr lang="zh-CN" altLang="en-US" sz="1800" dirty="0"/>
              <a:t>建设方式：一体化</a:t>
            </a:r>
            <a:r>
              <a:rPr lang="en-US" altLang="zh-CN" sz="1800" dirty="0"/>
              <a:t>Warehouse-Scale Computer</a:t>
            </a:r>
            <a:r>
              <a:rPr lang="zh-CN" altLang="en-US" sz="1800" dirty="0"/>
              <a:t>仓储级</a:t>
            </a:r>
            <a:r>
              <a:rPr lang="en-US" altLang="zh-CN" sz="1800" dirty="0"/>
              <a:t>DC + </a:t>
            </a:r>
            <a:r>
              <a:rPr lang="zh-CN" altLang="en-US" sz="1800" dirty="0"/>
              <a:t>节能联合设计，大幅降低</a:t>
            </a:r>
            <a:r>
              <a:rPr lang="en-US" altLang="zh-CN" sz="1800" dirty="0"/>
              <a:t>TCO</a:t>
            </a:r>
            <a:r>
              <a:rPr lang="zh-CN" altLang="en-US" sz="1800" dirty="0"/>
              <a:t>成本</a:t>
            </a:r>
            <a:endParaRPr lang="en-US" altLang="zh-CN" sz="1800" dirty="0"/>
          </a:p>
          <a:p>
            <a:r>
              <a:rPr lang="zh-CN" altLang="en-US" sz="1800" dirty="0"/>
              <a:t>在</a:t>
            </a:r>
            <a:r>
              <a:rPr lang="en-US" altLang="zh-CN" sz="1800" dirty="0"/>
              <a:t>WSC</a:t>
            </a:r>
            <a:r>
              <a:rPr lang="zh-CN" altLang="en-US" sz="1800" dirty="0"/>
              <a:t>仓储级数据中心内开创式的引入</a:t>
            </a:r>
            <a:r>
              <a:rPr lang="en-US" altLang="zh-CN" sz="1800" dirty="0"/>
              <a:t>TPU</a:t>
            </a:r>
            <a:r>
              <a:rPr lang="zh-CN" altLang="en-US" sz="1800" dirty="0"/>
              <a:t>异构加速技术，促成现代云计算</a:t>
            </a:r>
            <a:r>
              <a:rPr lang="en-US" altLang="zh-CN" sz="1800" dirty="0"/>
              <a:t>+AI</a:t>
            </a:r>
            <a:r>
              <a:rPr lang="zh-CN" altLang="en-US" sz="1800" dirty="0"/>
              <a:t>数据中心的成熟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A0E5B43-DE60-5AC3-3EC4-F584B3D14F27}"/>
              </a:ext>
            </a:extLst>
          </p:cNvPr>
          <p:cNvGrpSpPr/>
          <p:nvPr/>
        </p:nvGrpSpPr>
        <p:grpSpPr>
          <a:xfrm>
            <a:off x="727074" y="2958054"/>
            <a:ext cx="10742614" cy="3377659"/>
            <a:chOff x="727074" y="2958054"/>
            <a:chExt cx="10742614" cy="337765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29D3DCD-8DAC-0ED4-2607-3677D687CD04}"/>
                </a:ext>
              </a:extLst>
            </p:cNvPr>
            <p:cNvGrpSpPr/>
            <p:nvPr/>
          </p:nvGrpSpPr>
          <p:grpSpPr>
            <a:xfrm>
              <a:off x="727074" y="2958054"/>
              <a:ext cx="10742614" cy="3377658"/>
              <a:chOff x="456550" y="731312"/>
              <a:chExt cx="11295898" cy="3551620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CC721C80-2E79-0E9E-D1D2-63E81AB5B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26706" y="731312"/>
                <a:ext cx="4525742" cy="2094479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E76978BB-5854-6578-4D5E-433FCBAFC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550" y="731312"/>
                <a:ext cx="6640373" cy="355162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A93D365-38A7-B88E-8785-768978EA2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03716" y="2939094"/>
                <a:ext cx="2148732" cy="1343838"/>
              </a:xfrm>
              <a:prstGeom prst="rect">
                <a:avLst/>
              </a:prstGeom>
            </p:spPr>
          </p:pic>
        </p:grp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907EE46-79FA-87F3-0ABA-59C20073D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5621" y="5057698"/>
              <a:ext cx="2260582" cy="1278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Contenet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8BEE2A-6C97-03A4-A332-AF8EF9C805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2F6646-F0AD-4CDD-1074-210C57E4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Facebook OCP</a:t>
            </a:r>
            <a:r>
              <a:rPr lang="zh-CN" altLang="en-US" dirty="0"/>
              <a:t>：硬件技术开源开放，重塑</a:t>
            </a:r>
            <a:r>
              <a:rPr lang="en-US" altLang="zh-CN" dirty="0"/>
              <a:t>DC</a:t>
            </a:r>
            <a:r>
              <a:rPr lang="zh-CN" altLang="en-US" dirty="0"/>
              <a:t>标准体系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C91824-7703-43D2-FE06-972DC769E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OCP</a:t>
            </a:r>
            <a:r>
              <a:rPr lang="zh-CN" altLang="en-US" sz="1800" dirty="0"/>
              <a:t> 开放计算项目 </a:t>
            </a:r>
            <a:r>
              <a:rPr lang="en-US" altLang="zh-CN" sz="1800" dirty="0"/>
              <a:t>Open Compute</a:t>
            </a:r>
            <a:r>
              <a:rPr lang="zh-CN" altLang="en-US" sz="1800" dirty="0"/>
              <a:t> </a:t>
            </a:r>
            <a:r>
              <a:rPr lang="en-US" altLang="zh-CN" sz="1800" dirty="0"/>
              <a:t>Project</a:t>
            </a:r>
            <a:r>
              <a:rPr lang="zh-CN" altLang="en-US" sz="1800" dirty="0"/>
              <a:t>，</a:t>
            </a:r>
            <a:r>
              <a:rPr lang="en-US" altLang="zh-CN" sz="1800" dirty="0"/>
              <a:t>Facebook</a:t>
            </a:r>
            <a:r>
              <a:rPr lang="zh-CN" altLang="en-US" sz="1800" dirty="0"/>
              <a:t> 等 </a:t>
            </a:r>
            <a:r>
              <a:rPr lang="en-US" altLang="zh-CN" sz="1800" dirty="0"/>
              <a:t>2011</a:t>
            </a:r>
            <a:r>
              <a:rPr lang="zh-CN" altLang="en-US" sz="1800" dirty="0"/>
              <a:t> 年发起非营利组织。宗旨以开源开放方式，重构当前 </a:t>
            </a:r>
            <a:r>
              <a:rPr lang="en-US" altLang="zh-CN" sz="1800" dirty="0"/>
              <a:t>DC</a:t>
            </a:r>
            <a:r>
              <a:rPr lang="zh-CN" altLang="en-US" sz="1800" dirty="0"/>
              <a:t> 硬件，发展面向下一代 </a:t>
            </a:r>
            <a:r>
              <a:rPr lang="en-US" altLang="zh-CN" sz="1800" dirty="0"/>
              <a:t>DC</a:t>
            </a:r>
            <a:r>
              <a:rPr lang="zh-CN" altLang="en-US" sz="1800" dirty="0"/>
              <a:t> 服务器、存储、网络、基础设施等创新硬件。成员涵盖 </a:t>
            </a:r>
            <a:r>
              <a:rPr lang="en-US" altLang="zh-CN" sz="1800" dirty="0"/>
              <a:t>Google</a:t>
            </a:r>
            <a:r>
              <a:rPr lang="zh-CN" altLang="en-US" sz="1800" dirty="0"/>
              <a:t>、微软、百度、腾讯、阿里巴巴等，也涵盖 </a:t>
            </a:r>
            <a:r>
              <a:rPr lang="en-US" altLang="zh-CN" sz="1800" dirty="0"/>
              <a:t>Intel</a:t>
            </a:r>
            <a:r>
              <a:rPr lang="zh-CN" altLang="en-US" sz="1800" dirty="0"/>
              <a:t>、</a:t>
            </a:r>
            <a:r>
              <a:rPr lang="en-US" altLang="zh-CN" sz="1800" dirty="0"/>
              <a:t>ARM</a:t>
            </a:r>
            <a:r>
              <a:rPr lang="zh-CN" altLang="en-US" sz="1800" dirty="0"/>
              <a:t>、</a:t>
            </a:r>
            <a:r>
              <a:rPr lang="en-US" altLang="zh-CN" sz="1800" dirty="0"/>
              <a:t>IBM</a:t>
            </a:r>
            <a:r>
              <a:rPr lang="zh-CN" altLang="en-US" sz="1800" dirty="0"/>
              <a:t>、浪潮等方案供应商。</a:t>
            </a:r>
            <a:endParaRPr lang="en-US" altLang="zh-CN" sz="1800" dirty="0"/>
          </a:p>
          <a:p>
            <a:r>
              <a:rPr lang="zh-CN" altLang="en-US" sz="1800" dirty="0"/>
              <a:t>目前，在机架式和整机柜式高密度服务器、下一代 </a:t>
            </a:r>
            <a:r>
              <a:rPr lang="en-US" altLang="zh-CN" sz="1800" dirty="0"/>
              <a:t>DC</a:t>
            </a:r>
            <a:r>
              <a:rPr lang="zh-CN" altLang="en-US" sz="1800" dirty="0"/>
              <a:t> 管理架构等领域开放项目已经实现数百万台部署规模，</a:t>
            </a:r>
            <a:r>
              <a:rPr lang="en-US" altLang="zh-CN" sz="1800" dirty="0"/>
              <a:t>AI</a:t>
            </a:r>
            <a:r>
              <a:rPr lang="zh-CN" altLang="en-US" sz="1800" dirty="0"/>
              <a:t> 、开源交换机、操作系统等新领域标准正在开放测试，是 </a:t>
            </a:r>
            <a:r>
              <a:rPr lang="en-US" altLang="zh-CN" sz="1800" dirty="0"/>
              <a:t>HPC</a:t>
            </a:r>
            <a:r>
              <a:rPr lang="zh-CN" altLang="en-US" sz="1800" dirty="0"/>
              <a:t> 最有影响开放技术项目。</a:t>
            </a:r>
          </a:p>
        </p:txBody>
      </p:sp>
      <p:pic>
        <p:nvPicPr>
          <p:cNvPr id="8194" name="Picture 2" descr="SMART Modular | Technology | Open Compute Project (OCP)">
            <a:extLst>
              <a:ext uri="{FF2B5EF4-FFF2-40B4-BE49-F238E27FC236}">
                <a16:creationId xmlns:a16="http://schemas.microsoft.com/office/drawing/2014/main" id="{77C1911C-7507-0AE1-9890-75490F0DB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8730" y="3572084"/>
            <a:ext cx="1982914" cy="275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odular Design in Open Compute Project - systemverilog.io">
            <a:extLst>
              <a:ext uri="{FF2B5EF4-FFF2-40B4-BE49-F238E27FC236}">
                <a16:creationId xmlns:a16="http://schemas.microsoft.com/office/drawing/2014/main" id="{18B1A5B6-177F-8B64-5ED5-6ABCC604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4616" y="3528224"/>
            <a:ext cx="4859908" cy="28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MART Modular | Technology | Open Compute Project (OCP)">
            <a:extLst>
              <a:ext uri="{FF2B5EF4-FFF2-40B4-BE49-F238E27FC236}">
                <a16:creationId xmlns:a16="http://schemas.microsoft.com/office/drawing/2014/main" id="{93F6999C-C8C3-57FC-121A-5C5968DEE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6433" y="3572084"/>
            <a:ext cx="2063394" cy="275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6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32424-18C7-B176-3194-E2B10CF3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阿里：去 </a:t>
            </a:r>
            <a:r>
              <a:rPr lang="en-US" altLang="zh-CN" dirty="0"/>
              <a:t>IOE</a:t>
            </a:r>
            <a:r>
              <a:rPr lang="zh-CN" altLang="en-US" dirty="0"/>
              <a:t>，</a:t>
            </a:r>
            <a:r>
              <a:rPr lang="en-US" altLang="zh-CN" dirty="0"/>
              <a:t>DC</a:t>
            </a:r>
            <a:r>
              <a:rPr lang="zh-CN" altLang="en-US" dirty="0"/>
              <a:t> 从专有定制</a:t>
            </a:r>
            <a:r>
              <a:rPr lang="zh-CN" altLang="en-US" dirty="0">
                <a:sym typeface="Wingdings" panose="05000000000000000000" pitchFamily="2" charset="2"/>
              </a:rPr>
              <a:t>到通用开放、自主可用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8CBAA-11F4-86A7-D4DB-DD5AAA5D7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去 </a:t>
            </a:r>
            <a:r>
              <a:rPr lang="en-US" altLang="zh-CN" dirty="0"/>
              <a:t>IOE</a:t>
            </a:r>
            <a:r>
              <a:rPr lang="zh-CN" altLang="en-US" dirty="0"/>
              <a:t> 用成本更加低廉软件，</a:t>
            </a:r>
            <a:r>
              <a:rPr lang="en-US" altLang="zh-CN" dirty="0"/>
              <a:t>MYSQL</a:t>
            </a:r>
            <a:r>
              <a:rPr lang="zh-CN" altLang="en-US" dirty="0"/>
              <a:t> 替代 </a:t>
            </a:r>
            <a:r>
              <a:rPr lang="en-US" altLang="zh-CN" dirty="0"/>
              <a:t>Oracle</a:t>
            </a:r>
            <a:r>
              <a:rPr lang="zh-CN" altLang="en-US" dirty="0"/>
              <a:t>、</a:t>
            </a:r>
            <a:r>
              <a:rPr lang="en-US" altLang="zh-CN" dirty="0"/>
              <a:t>PC Server</a:t>
            </a:r>
            <a:r>
              <a:rPr lang="zh-CN" altLang="en-US" dirty="0"/>
              <a:t> 替代 </a:t>
            </a:r>
            <a:r>
              <a:rPr lang="en-US" altLang="zh-CN" dirty="0"/>
              <a:t>EMC2</a:t>
            </a:r>
            <a:r>
              <a:rPr lang="zh-CN" altLang="en-US" dirty="0"/>
              <a:t>、</a:t>
            </a:r>
            <a:r>
              <a:rPr lang="en-US" altLang="zh-CN" dirty="0"/>
              <a:t>IBM</a:t>
            </a:r>
            <a:r>
              <a:rPr lang="zh-CN" altLang="en-US" dirty="0"/>
              <a:t> 小型机等设备，以消除 </a:t>
            </a:r>
            <a:r>
              <a:rPr lang="en-US" altLang="zh-CN" dirty="0"/>
              <a:t>IOE</a:t>
            </a:r>
            <a:r>
              <a:rPr lang="zh-CN" altLang="en-US" dirty="0"/>
              <a:t> 对集中计算系统垄断。</a:t>
            </a:r>
          </a:p>
        </p:txBody>
      </p:sp>
      <p:pic>
        <p:nvPicPr>
          <p:cNvPr id="9218" name="Picture 2" descr="这么多年银行都在去IOE，这家凭什么最先做到？-腾讯云开发者社区-腾讯云">
            <a:extLst>
              <a:ext uri="{FF2B5EF4-FFF2-40B4-BE49-F238E27FC236}">
                <a16:creationId xmlns:a16="http://schemas.microsoft.com/office/drawing/2014/main" id="{8DBB7C0A-F596-A413-A358-CFA91A9B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2538880"/>
            <a:ext cx="5479532" cy="356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十年前喊出的“去IOE化”，为何今日再次浪潮翻涌？">
            <a:extLst>
              <a:ext uri="{FF2B5EF4-FFF2-40B4-BE49-F238E27FC236}">
                <a16:creationId xmlns:a16="http://schemas.microsoft.com/office/drawing/2014/main" id="{D9F10D12-8D4F-A7FF-4788-6E66AAEF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7785" y="2449372"/>
            <a:ext cx="5449635" cy="374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97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204FF-3084-F023-2137-0ED92CD9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伴随着各厂商加速创新，数据中心走到摩尔定律终结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7C9158-1719-5124-D6FA-33A3E2E5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694" y="1227040"/>
            <a:ext cx="7648694" cy="510817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D5FD7-373A-F4C9-B47C-6AB44D190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3732355" cy="5108575"/>
          </a:xfrm>
        </p:spPr>
        <p:txBody>
          <a:bodyPr anchor="ctr"/>
          <a:lstStyle/>
          <a:p>
            <a:r>
              <a:rPr lang="zh-CN" altLang="en-US" sz="1800" dirty="0"/>
              <a:t>未来计算负荷呈指数趋势增长，如果摩尔定律已经终结，唯一方式将是构建更多数据中心</a:t>
            </a:r>
            <a:endParaRPr lang="en-US" altLang="zh-CN" sz="1800" dirty="0"/>
          </a:p>
          <a:p>
            <a:r>
              <a:rPr lang="zh-CN" altLang="en-US" sz="1800" dirty="0"/>
              <a:t>将来趋势是增加数据中心工作负荷，数据中心计算能力将会以 </a:t>
            </a:r>
            <a:r>
              <a:rPr lang="en-US" altLang="zh-CN" sz="1800" dirty="0"/>
              <a:t>10 </a:t>
            </a:r>
            <a:r>
              <a:rPr lang="zh-CN" altLang="en-US" sz="1800" dirty="0"/>
              <a:t>倍的速度提升，其结果：</a:t>
            </a:r>
            <a:endParaRPr lang="en-US" altLang="zh-CN" sz="1800" dirty="0"/>
          </a:p>
          <a:p>
            <a:r>
              <a:rPr lang="zh-CN" altLang="en-US" sz="1800" b="1" dirty="0"/>
              <a:t>软件创新将会突飞猛涨，计算能力将进一步增强，会推动更多软件创新</a:t>
            </a:r>
          </a:p>
        </p:txBody>
      </p:sp>
    </p:spTree>
    <p:extLst>
      <p:ext uri="{BB962C8B-B14F-4D97-AF65-F5344CB8AC3E}">
        <p14:creationId xmlns:p14="http://schemas.microsoft.com/office/powerpoint/2010/main" val="168984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>
            <a:normAutofit fontScale="92500" lnSpcReduction="20000"/>
          </a:bodyPr>
          <a:lstStyle/>
          <a:p>
            <a:pPr marL="239106" lvl="1" indent="0" algn="ctr">
              <a:buNone/>
            </a:pPr>
            <a:r>
              <a:rPr lang="zh-CN" altLang="en-US" sz="95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未来计算</a:t>
            </a:r>
            <a:endParaRPr lang="en-US" altLang="zh-CN" sz="9500" b="1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239106" lvl="1" indent="0" algn="ctr">
              <a:buNone/>
            </a:pPr>
            <a:r>
              <a:rPr lang="en-US" altLang="zh-CN" sz="95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2020~2030</a:t>
            </a:r>
          </a:p>
        </p:txBody>
      </p:sp>
    </p:spTree>
    <p:extLst>
      <p:ext uri="{BB962C8B-B14F-4D97-AF65-F5344CB8AC3E}">
        <p14:creationId xmlns:p14="http://schemas.microsoft.com/office/powerpoint/2010/main" val="1339417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766F7-450E-9002-1C12-98218762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下一代：</a:t>
            </a:r>
            <a:r>
              <a:rPr lang="en-US" altLang="zh-CN" dirty="0"/>
              <a:t>5.5G</a:t>
            </a:r>
            <a:r>
              <a:rPr lang="zh-CN" altLang="en-US" dirty="0"/>
              <a:t>、</a:t>
            </a:r>
            <a:r>
              <a:rPr lang="en-US" altLang="zh-CN" dirty="0"/>
              <a:t>AI</a:t>
            </a:r>
            <a:r>
              <a:rPr lang="zh-CN" altLang="en-US" dirty="0"/>
              <a:t>、元宇宙等兴起驱动多样性计算融合需求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0F47D-E51D-9DB3-070D-639CFEA71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算力形态不断丰富：</a:t>
            </a:r>
            <a:r>
              <a:rPr lang="zh-CN" altLang="en-US" sz="1800" dirty="0"/>
              <a:t>整数计算、科学计算和渲染 </a:t>
            </a:r>
            <a:r>
              <a:rPr lang="en-US" altLang="zh-CN" sz="1800" dirty="0"/>
              <a:t>FP64</a:t>
            </a:r>
            <a:r>
              <a:rPr lang="zh-CN" altLang="en-US" sz="1800" dirty="0"/>
              <a:t> 计算、</a:t>
            </a:r>
            <a:r>
              <a:rPr lang="en-US" altLang="zh-CN" sz="1800" dirty="0"/>
              <a:t>AI</a:t>
            </a:r>
            <a:r>
              <a:rPr lang="zh-CN" altLang="en-US" sz="1800" dirty="0"/>
              <a:t>训练推理 </a:t>
            </a:r>
            <a:r>
              <a:rPr lang="en-US" altLang="zh-CN" sz="1800" dirty="0"/>
              <a:t>FP16/FP8</a:t>
            </a:r>
            <a:r>
              <a:rPr lang="zh-CN" altLang="en-US" sz="1800" dirty="0"/>
              <a:t> 低精度计算等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多样性算力融合加速：</a:t>
            </a:r>
            <a:r>
              <a:rPr lang="en-US" altLang="zh-CN" sz="1800" dirty="0"/>
              <a:t>AI</a:t>
            </a:r>
            <a:r>
              <a:rPr lang="zh-CN" altLang="en-US" sz="1800" dirty="0"/>
              <a:t> 算力需求爆发，促使计算系统同时考虑 </a:t>
            </a:r>
            <a:r>
              <a:rPr lang="en-US" altLang="zh-CN" sz="1800" dirty="0"/>
              <a:t>System for AI</a:t>
            </a:r>
            <a:r>
              <a:rPr lang="zh-CN" altLang="en-US" sz="1800" dirty="0"/>
              <a:t> 和 </a:t>
            </a:r>
            <a:r>
              <a:rPr lang="en-US" altLang="zh-CN" sz="1800" dirty="0"/>
              <a:t>AI for System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多模态超异构融合加速：</a:t>
            </a:r>
            <a:r>
              <a:rPr lang="zh-CN" altLang="en-US" sz="1800" dirty="0"/>
              <a:t>元宇宙对于通信、智能、渲染多模态超异构融合需求，加速多样性计算超融合</a:t>
            </a:r>
          </a:p>
        </p:txBody>
      </p:sp>
      <p:pic>
        <p:nvPicPr>
          <p:cNvPr id="6146" name="Picture 2" descr="Multimodal Machine Learning: Data Fusion | by Adrienne Kline | Towards AI">
            <a:extLst>
              <a:ext uri="{FF2B5EF4-FFF2-40B4-BE49-F238E27FC236}">
                <a16:creationId xmlns:a16="http://schemas.microsoft.com/office/drawing/2014/main" id="{CDC3487A-2CCA-1615-1BB9-08EFB2225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6311" y="2861880"/>
            <a:ext cx="3937838" cy="350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evers for Improving Diversity in Computer Science | Center for Security  and Emerging Technology">
            <a:extLst>
              <a:ext uri="{FF2B5EF4-FFF2-40B4-BE49-F238E27FC236}">
                <a16:creationId xmlns:a16="http://schemas.microsoft.com/office/drawing/2014/main" id="{EF30F79A-9164-5AA9-916F-395A7F4D0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1801" y="2847177"/>
            <a:ext cx="4997710" cy="353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398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06557-C403-3DFF-F0B0-8F3A44DC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面向 </a:t>
            </a:r>
            <a:r>
              <a:rPr lang="en-US" altLang="zh-CN" dirty="0"/>
              <a:t>DC</a:t>
            </a:r>
            <a:r>
              <a:rPr lang="zh-CN" altLang="en-US" dirty="0"/>
              <a:t> 业务，各厂商拓展全栈关键技术，市场格局白热化</a:t>
            </a:r>
          </a:p>
        </p:txBody>
      </p:sp>
      <p:sp>
        <p:nvSpPr>
          <p:cNvPr id="11" name="双括号 149">
            <a:extLst>
              <a:ext uri="{FF2B5EF4-FFF2-40B4-BE49-F238E27FC236}">
                <a16:creationId xmlns:a16="http://schemas.microsoft.com/office/drawing/2014/main" id="{4B8BC5D0-E3CE-67C0-1A4D-F6A7A1D5AF60}"/>
              </a:ext>
            </a:extLst>
          </p:cNvPr>
          <p:cNvSpPr/>
          <p:nvPr/>
        </p:nvSpPr>
        <p:spPr>
          <a:xfrm>
            <a:off x="6539198" y="2537050"/>
            <a:ext cx="2335324" cy="3644552"/>
          </a:xfrm>
          <a:prstGeom prst="bracketPair">
            <a:avLst>
              <a:gd name="adj" fmla="val 10373"/>
            </a:avLst>
          </a:prstGeom>
          <a:solidFill>
            <a:srgbClr val="FF3300">
              <a:lumMod val="20000"/>
              <a:lumOff val="80000"/>
              <a:alpha val="27000"/>
            </a:srgbClr>
          </a:solidFill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000" kern="0" dirty="0">
              <a:solidFill>
                <a:prstClr val="black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双括号 149">
            <a:extLst>
              <a:ext uri="{FF2B5EF4-FFF2-40B4-BE49-F238E27FC236}">
                <a16:creationId xmlns:a16="http://schemas.microsoft.com/office/drawing/2014/main" id="{20CC92D7-2AC9-7CB8-1E63-387C5A9D7713}"/>
              </a:ext>
            </a:extLst>
          </p:cNvPr>
          <p:cNvSpPr/>
          <p:nvPr/>
        </p:nvSpPr>
        <p:spPr>
          <a:xfrm>
            <a:off x="822190" y="2537050"/>
            <a:ext cx="2335324" cy="3628365"/>
          </a:xfrm>
          <a:prstGeom prst="bracketPair">
            <a:avLst>
              <a:gd name="adj" fmla="val 10373"/>
            </a:avLst>
          </a:prstGeom>
          <a:solidFill>
            <a:srgbClr val="0070C0">
              <a:lumMod val="20000"/>
              <a:lumOff val="80000"/>
              <a:alpha val="15000"/>
            </a:srgbClr>
          </a:solidFill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000" kern="0">
              <a:solidFill>
                <a:prstClr val="black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双括号 149">
            <a:extLst>
              <a:ext uri="{FF2B5EF4-FFF2-40B4-BE49-F238E27FC236}">
                <a16:creationId xmlns:a16="http://schemas.microsoft.com/office/drawing/2014/main" id="{2A68E224-F518-723C-766B-3B599FA3E262}"/>
              </a:ext>
            </a:extLst>
          </p:cNvPr>
          <p:cNvSpPr/>
          <p:nvPr/>
        </p:nvSpPr>
        <p:spPr>
          <a:xfrm>
            <a:off x="3285359" y="2537050"/>
            <a:ext cx="2335324" cy="3620272"/>
          </a:xfrm>
          <a:prstGeom prst="bracketPair">
            <a:avLst>
              <a:gd name="adj" fmla="val 10373"/>
            </a:avLst>
          </a:prstGeom>
          <a:solidFill>
            <a:srgbClr val="0070C0">
              <a:lumMod val="20000"/>
              <a:lumOff val="80000"/>
              <a:alpha val="15000"/>
            </a:srgbClr>
          </a:solidFill>
          <a:ln w="190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000" kern="0" dirty="0">
              <a:solidFill>
                <a:prstClr val="black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双括号 149">
            <a:extLst>
              <a:ext uri="{FF2B5EF4-FFF2-40B4-BE49-F238E27FC236}">
                <a16:creationId xmlns:a16="http://schemas.microsoft.com/office/drawing/2014/main" id="{AD155A5A-D520-DC88-3128-C6619EB082E8}"/>
              </a:ext>
            </a:extLst>
          </p:cNvPr>
          <p:cNvSpPr/>
          <p:nvPr/>
        </p:nvSpPr>
        <p:spPr>
          <a:xfrm>
            <a:off x="9039247" y="2537050"/>
            <a:ext cx="2335324" cy="3620272"/>
          </a:xfrm>
          <a:prstGeom prst="bracketPair">
            <a:avLst>
              <a:gd name="adj" fmla="val 10373"/>
            </a:avLst>
          </a:prstGeom>
          <a:solidFill>
            <a:srgbClr val="FF3300">
              <a:lumMod val="20000"/>
              <a:lumOff val="80000"/>
              <a:alpha val="27000"/>
            </a:srgbClr>
          </a:solidFill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000" kern="0">
              <a:solidFill>
                <a:prstClr val="black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DEA60FBF-DC83-79F1-794C-3D4608E0662D}"/>
              </a:ext>
            </a:extLst>
          </p:cNvPr>
          <p:cNvCxnSpPr/>
          <p:nvPr/>
        </p:nvCxnSpPr>
        <p:spPr bwMode="auto">
          <a:xfrm>
            <a:off x="6070765" y="2577120"/>
            <a:ext cx="0" cy="2658437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0">
            <a:extLst>
              <a:ext uri="{FF2B5EF4-FFF2-40B4-BE49-F238E27FC236}">
                <a16:creationId xmlns:a16="http://schemas.microsoft.com/office/drawing/2014/main" id="{FCE35920-9D84-AB4E-8BE6-874E1462A0FE}"/>
              </a:ext>
            </a:extLst>
          </p:cNvPr>
          <p:cNvSpPr txBox="1"/>
          <p:nvPr/>
        </p:nvSpPr>
        <p:spPr>
          <a:xfrm>
            <a:off x="4662335" y="1433973"/>
            <a:ext cx="113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defRPr/>
            </a:pPr>
            <a:r>
              <a:rPr 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x86</a:t>
            </a:r>
            <a:r>
              <a:rPr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阵营</a:t>
            </a:r>
            <a:endParaRPr lang="en-US" sz="16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11241ABD-7A8E-6CC2-5104-155BF59C09A4}"/>
              </a:ext>
            </a:extLst>
          </p:cNvPr>
          <p:cNvSpPr txBox="1"/>
          <p:nvPr/>
        </p:nvSpPr>
        <p:spPr>
          <a:xfrm>
            <a:off x="6408595" y="1433973"/>
            <a:ext cx="125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defRPr/>
            </a:pPr>
            <a:r>
              <a:rPr 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ARM</a:t>
            </a:r>
            <a:r>
              <a:rPr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阵营</a:t>
            </a:r>
            <a:endParaRPr lang="en-US" sz="16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F46C948A-E41F-9CD4-B3D2-608DF032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8931" y="2373086"/>
            <a:ext cx="717448" cy="263192"/>
          </a:xfrm>
          <a:prstGeom prst="rect">
            <a:avLst/>
          </a:prstGeom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72A87CF4-8B6E-B6D4-010D-470D488E47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41" y="2337846"/>
            <a:ext cx="973628" cy="357886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B0DDC12-B463-34D3-2C65-1A71056458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4407" y="2341328"/>
            <a:ext cx="1222612" cy="321679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C3601C35-420D-4737-AFC1-DEE2B2253733}"/>
              </a:ext>
            </a:extLst>
          </p:cNvPr>
          <p:cNvSpPr txBox="1"/>
          <p:nvPr/>
        </p:nvSpPr>
        <p:spPr>
          <a:xfrm>
            <a:off x="5810287" y="3753436"/>
            <a:ext cx="538921" cy="343024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noAutofit/>
          </a:bodyPr>
          <a:lstStyle/>
          <a:p>
            <a:pPr algn="ctr" defTabSz="914112">
              <a:defRPr/>
            </a:pPr>
            <a:r>
              <a:rPr lang="zh-CN" alt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芯片</a:t>
            </a:r>
            <a:endParaRPr lang="en-US" sz="12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B4091C8F-05B8-11D1-EE1A-CFD04465FAAE}"/>
              </a:ext>
            </a:extLst>
          </p:cNvPr>
          <p:cNvSpPr txBox="1"/>
          <p:nvPr/>
        </p:nvSpPr>
        <p:spPr>
          <a:xfrm>
            <a:off x="5810287" y="3263877"/>
            <a:ext cx="538921" cy="343024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noAutofit/>
          </a:bodyPr>
          <a:lstStyle/>
          <a:p>
            <a:pPr algn="ctr" defTabSz="914112">
              <a:defRPr/>
            </a:pPr>
            <a:r>
              <a:rPr lang="zh-CN" alt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互联</a:t>
            </a:r>
            <a:endParaRPr lang="en-US" sz="12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73AC18B0-BCE6-C888-FAAD-3FB7968B58F3}"/>
              </a:ext>
            </a:extLst>
          </p:cNvPr>
          <p:cNvSpPr txBox="1"/>
          <p:nvPr/>
        </p:nvSpPr>
        <p:spPr>
          <a:xfrm>
            <a:off x="5810287" y="2773821"/>
            <a:ext cx="538921" cy="343024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noAutofit/>
          </a:bodyPr>
          <a:lstStyle/>
          <a:p>
            <a:pPr algn="ctr" defTabSz="914112">
              <a:defRPr/>
            </a:pPr>
            <a:r>
              <a:rPr lang="zh-CN" alt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网络</a:t>
            </a:r>
            <a:endParaRPr lang="en-US" sz="12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1157CA47-BF64-743C-CA93-A1BC253CBCB2}"/>
              </a:ext>
            </a:extLst>
          </p:cNvPr>
          <p:cNvSpPr txBox="1"/>
          <p:nvPr/>
        </p:nvSpPr>
        <p:spPr>
          <a:xfrm>
            <a:off x="876640" y="3770358"/>
            <a:ext cx="224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CPU + </a:t>
            </a: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GPU</a:t>
            </a:r>
            <a:r>
              <a:rPr lang="en-US" altLang="zh-CN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 + </a:t>
            </a: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AI </a:t>
            </a:r>
            <a:r>
              <a:rPr 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+ FPGA</a:t>
            </a: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EA452CF-0314-3503-55D1-707B1696205E}"/>
              </a:ext>
            </a:extLst>
          </p:cNvPr>
          <p:cNvSpPr txBox="1"/>
          <p:nvPr/>
        </p:nvSpPr>
        <p:spPr>
          <a:xfrm>
            <a:off x="6572315" y="3770358"/>
            <a:ext cx="222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CPU</a:t>
            </a:r>
            <a:r>
              <a:rPr lang="en-US" sz="1200" b="1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+ GPU + </a:t>
            </a:r>
            <a:r>
              <a:rPr 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 + </a:t>
            </a: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DPU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ECEDF35B-02FF-294E-C20E-F9C935C99EDD}"/>
              </a:ext>
            </a:extLst>
          </p:cNvPr>
          <p:cNvSpPr txBox="1"/>
          <p:nvPr/>
        </p:nvSpPr>
        <p:spPr>
          <a:xfrm>
            <a:off x="3480267" y="3770358"/>
            <a:ext cx="197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CPU + GPU + </a:t>
            </a: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FPGA/AI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2D1D53FC-60B6-AF1A-B252-F6F0D2231048}"/>
              </a:ext>
            </a:extLst>
          </p:cNvPr>
          <p:cNvSpPr txBox="1"/>
          <p:nvPr/>
        </p:nvSpPr>
        <p:spPr>
          <a:xfrm>
            <a:off x="9284601" y="3770358"/>
            <a:ext cx="1844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CPU </a:t>
            </a:r>
            <a:r>
              <a:rPr lang="en-US" altLang="zh-CN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+ </a:t>
            </a:r>
            <a:r>
              <a:rPr 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AI/NPU + DPU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B130E333-7DEA-B232-383E-291104F21E6E}"/>
              </a:ext>
            </a:extLst>
          </p:cNvPr>
          <p:cNvSpPr txBox="1"/>
          <p:nvPr/>
        </p:nvSpPr>
        <p:spPr>
          <a:xfrm>
            <a:off x="1630572" y="3300206"/>
            <a:ext cx="718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CXL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ECC77628-C853-377D-03E5-9F7CCFD323BC}"/>
              </a:ext>
            </a:extLst>
          </p:cNvPr>
          <p:cNvSpPr txBox="1"/>
          <p:nvPr/>
        </p:nvSpPr>
        <p:spPr>
          <a:xfrm>
            <a:off x="3480164" y="3300206"/>
            <a:ext cx="1977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CXL + Infinity Fabric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36B371F8-3710-C950-1626-5977D089BB83}"/>
              </a:ext>
            </a:extLst>
          </p:cNvPr>
          <p:cNvSpPr txBox="1"/>
          <p:nvPr/>
        </p:nvSpPr>
        <p:spPr>
          <a:xfrm>
            <a:off x="7134407" y="3300206"/>
            <a:ext cx="970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NVLink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CEF6DE9C-C495-71C5-0358-9FCA0A2C66B9}"/>
              </a:ext>
            </a:extLst>
          </p:cNvPr>
          <p:cNvSpPr txBox="1"/>
          <p:nvPr/>
        </p:nvSpPr>
        <p:spPr>
          <a:xfrm>
            <a:off x="9256016" y="2800435"/>
            <a:ext cx="1935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sz="12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UB</a:t>
            </a:r>
            <a:r>
              <a:rPr lang="zh-CN" altLang="en-US" sz="12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 总线</a:t>
            </a:r>
            <a:endParaRPr lang="en-US" altLang="zh-CN" sz="1200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1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灵衢创新，独创</a:t>
            </a:r>
            <a:r>
              <a:rPr lang="en-US" altLang="zh-CN" sz="11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Unified Bus for</a:t>
            </a:r>
            <a:r>
              <a:rPr lang="zh-CN" altLang="en-US" sz="11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1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all</a:t>
            </a:r>
            <a:r>
              <a:rPr lang="zh-CN" altLang="en-US" sz="11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统一、可扩展、高性能总线架构</a:t>
            </a:r>
            <a:endParaRPr lang="en-US" sz="1200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426EBFA8-3FCB-D374-3027-99383A2FA7A1}"/>
              </a:ext>
            </a:extLst>
          </p:cNvPr>
          <p:cNvSpPr txBox="1"/>
          <p:nvPr/>
        </p:nvSpPr>
        <p:spPr>
          <a:xfrm>
            <a:off x="1045554" y="2835877"/>
            <a:ext cx="2001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原</a:t>
            </a: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NPG + Barefoot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87195674-97DE-BEE4-F6AE-11AD74C95AD3}"/>
              </a:ext>
            </a:extLst>
          </p:cNvPr>
          <p:cNvSpPr txBox="1"/>
          <p:nvPr/>
        </p:nvSpPr>
        <p:spPr>
          <a:xfrm>
            <a:off x="3748337" y="2835877"/>
            <a:ext cx="131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</a:t>
            </a: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ilinx NIC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5" name="TextBox 28">
            <a:extLst>
              <a:ext uri="{FF2B5EF4-FFF2-40B4-BE49-F238E27FC236}">
                <a16:creationId xmlns:a16="http://schemas.microsoft.com/office/drawing/2014/main" id="{625E0B9F-3D9C-F77F-5DD9-D125A323636E}"/>
              </a:ext>
            </a:extLst>
          </p:cNvPr>
          <p:cNvSpPr txBox="1"/>
          <p:nvPr/>
        </p:nvSpPr>
        <p:spPr>
          <a:xfrm>
            <a:off x="6960526" y="2835877"/>
            <a:ext cx="131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Mellanox</a:t>
            </a:r>
            <a:endParaRPr lang="en-US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BD245C85-501F-6A64-3852-56EF2ACBBA01}"/>
              </a:ext>
            </a:extLst>
          </p:cNvPr>
          <p:cNvSpPr txBox="1"/>
          <p:nvPr/>
        </p:nvSpPr>
        <p:spPr>
          <a:xfrm>
            <a:off x="860005" y="4998953"/>
            <a:ext cx="2330663" cy="94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优势：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产品最全 格局和生态最好</a:t>
            </a:r>
          </a:p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劣势：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工艺问题 </a:t>
            </a:r>
            <a:r>
              <a:rPr lang="en-US" altLang="zh-CN" sz="12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xPU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延迟上市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CBA650BE-99E1-0806-CFD4-875B01F4C46B}"/>
              </a:ext>
            </a:extLst>
          </p:cNvPr>
          <p:cNvSpPr txBox="1"/>
          <p:nvPr/>
        </p:nvSpPr>
        <p:spPr>
          <a:xfrm>
            <a:off x="3316682" y="4998953"/>
            <a:ext cx="2265402" cy="94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优势：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CPU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生态好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GPU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有格局</a:t>
            </a:r>
            <a:endParaRPr lang="en-US" altLang="zh-CN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劣势：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计算产业整体格局较差</a:t>
            </a:r>
            <a:endParaRPr 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8" name="TextBox 32">
            <a:extLst>
              <a:ext uri="{FF2B5EF4-FFF2-40B4-BE49-F238E27FC236}">
                <a16:creationId xmlns:a16="http://schemas.microsoft.com/office/drawing/2014/main" id="{FF98C6D5-61A3-AFBD-1498-14C1ED823A89}"/>
              </a:ext>
            </a:extLst>
          </p:cNvPr>
          <p:cNvSpPr txBox="1"/>
          <p:nvPr/>
        </p:nvSpPr>
        <p:spPr>
          <a:xfrm>
            <a:off x="6528625" y="4998953"/>
            <a:ext cx="2345896" cy="94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优势：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异构计算生态和格局都是业界第一</a:t>
            </a:r>
            <a:endParaRPr lang="en-US" altLang="zh-CN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劣势：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CPU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生态尚未完全成熟</a:t>
            </a:r>
            <a:endParaRPr 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4233FCBF-A98C-A367-BE3C-D6B2C4F53814}"/>
              </a:ext>
            </a:extLst>
          </p:cNvPr>
          <p:cNvSpPr txBox="1"/>
          <p:nvPr/>
        </p:nvSpPr>
        <p:spPr>
          <a:xfrm>
            <a:off x="9129067" y="4998953"/>
            <a:ext cx="2207691" cy="94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优势：</a:t>
            </a:r>
            <a:r>
              <a:rPr lang="zh-CN" altLang="en-US" sz="12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产品齐全</a:t>
            </a:r>
            <a:r>
              <a:rPr lang="en-US" altLang="zh-CN" sz="12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,</a:t>
            </a:r>
            <a:r>
              <a:rPr lang="zh-CN" altLang="en-US" sz="12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可产生合力</a:t>
            </a:r>
            <a:endParaRPr lang="en-US" altLang="zh-CN" sz="1200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defTabSz="914112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劣势：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CPU/NPU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生态未完全成熟</a:t>
            </a:r>
            <a:endParaRPr 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40" name="Picture 34">
            <a:extLst>
              <a:ext uri="{FF2B5EF4-FFF2-40B4-BE49-F238E27FC236}">
                <a16:creationId xmlns:a16="http://schemas.microsoft.com/office/drawing/2014/main" id="{72357663-4F91-5973-30F6-44E2C511C1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228" y="1519936"/>
            <a:ext cx="616421" cy="174260"/>
          </a:xfrm>
          <a:prstGeom prst="rect">
            <a:avLst/>
          </a:prstGeom>
        </p:spPr>
      </p:pic>
      <p:pic>
        <p:nvPicPr>
          <p:cNvPr id="41" name="Picture 35">
            <a:extLst>
              <a:ext uri="{FF2B5EF4-FFF2-40B4-BE49-F238E27FC236}">
                <a16:creationId xmlns:a16="http://schemas.microsoft.com/office/drawing/2014/main" id="{6A0C77B4-01E4-665D-18D0-4355DE520C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222" y="1368904"/>
            <a:ext cx="479045" cy="457370"/>
          </a:xfrm>
          <a:prstGeom prst="rect">
            <a:avLst/>
          </a:prstGeom>
        </p:spPr>
      </p:pic>
      <p:cxnSp>
        <p:nvCxnSpPr>
          <p:cNvPr id="42" name="Straight Connector 36">
            <a:extLst>
              <a:ext uri="{FF2B5EF4-FFF2-40B4-BE49-F238E27FC236}">
                <a16:creationId xmlns:a16="http://schemas.microsoft.com/office/drawing/2014/main" id="{D354E963-7EAA-1E08-A232-CB792B02760F}"/>
              </a:ext>
            </a:extLst>
          </p:cNvPr>
          <p:cNvCxnSpPr/>
          <p:nvPr/>
        </p:nvCxnSpPr>
        <p:spPr bwMode="auto">
          <a:xfrm>
            <a:off x="1177526" y="3181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37">
            <a:extLst>
              <a:ext uri="{FF2B5EF4-FFF2-40B4-BE49-F238E27FC236}">
                <a16:creationId xmlns:a16="http://schemas.microsoft.com/office/drawing/2014/main" id="{CBE75333-48DF-9317-E0BC-180B9A6EE41A}"/>
              </a:ext>
            </a:extLst>
          </p:cNvPr>
          <p:cNvCxnSpPr/>
          <p:nvPr/>
        </p:nvCxnSpPr>
        <p:spPr bwMode="auto">
          <a:xfrm>
            <a:off x="1177526" y="3664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38">
            <a:extLst>
              <a:ext uri="{FF2B5EF4-FFF2-40B4-BE49-F238E27FC236}">
                <a16:creationId xmlns:a16="http://schemas.microsoft.com/office/drawing/2014/main" id="{4E32CFA2-1C03-0328-4453-FCF5F987507F}"/>
              </a:ext>
            </a:extLst>
          </p:cNvPr>
          <p:cNvCxnSpPr/>
          <p:nvPr/>
        </p:nvCxnSpPr>
        <p:spPr bwMode="auto">
          <a:xfrm>
            <a:off x="1001120" y="4794730"/>
            <a:ext cx="1974576" cy="0"/>
          </a:xfrm>
          <a:prstGeom prst="line">
            <a:avLst/>
          </a:prstGeom>
          <a:solidFill>
            <a:srgbClr val="FFCC99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39">
            <a:extLst>
              <a:ext uri="{FF2B5EF4-FFF2-40B4-BE49-F238E27FC236}">
                <a16:creationId xmlns:a16="http://schemas.microsoft.com/office/drawing/2014/main" id="{2745BCFB-5B3E-32DC-E1A0-63BC5510FAFC}"/>
              </a:ext>
            </a:extLst>
          </p:cNvPr>
          <p:cNvCxnSpPr/>
          <p:nvPr/>
        </p:nvCxnSpPr>
        <p:spPr bwMode="auto">
          <a:xfrm>
            <a:off x="3656674" y="3181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0">
            <a:extLst>
              <a:ext uri="{FF2B5EF4-FFF2-40B4-BE49-F238E27FC236}">
                <a16:creationId xmlns:a16="http://schemas.microsoft.com/office/drawing/2014/main" id="{5FA37BCB-E5B8-8AF2-A4F6-6FE2C934DA9E}"/>
              </a:ext>
            </a:extLst>
          </p:cNvPr>
          <p:cNvCxnSpPr/>
          <p:nvPr/>
        </p:nvCxnSpPr>
        <p:spPr bwMode="auto">
          <a:xfrm>
            <a:off x="3656674" y="3664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1">
            <a:extLst>
              <a:ext uri="{FF2B5EF4-FFF2-40B4-BE49-F238E27FC236}">
                <a16:creationId xmlns:a16="http://schemas.microsoft.com/office/drawing/2014/main" id="{B32151A2-626D-9953-7691-B0E359D4CCE6}"/>
              </a:ext>
            </a:extLst>
          </p:cNvPr>
          <p:cNvCxnSpPr/>
          <p:nvPr/>
        </p:nvCxnSpPr>
        <p:spPr bwMode="auto">
          <a:xfrm>
            <a:off x="3480267" y="4794730"/>
            <a:ext cx="1974576" cy="0"/>
          </a:xfrm>
          <a:prstGeom prst="line">
            <a:avLst/>
          </a:prstGeom>
          <a:solidFill>
            <a:srgbClr val="FFCC99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2">
            <a:extLst>
              <a:ext uri="{FF2B5EF4-FFF2-40B4-BE49-F238E27FC236}">
                <a16:creationId xmlns:a16="http://schemas.microsoft.com/office/drawing/2014/main" id="{07C32EB9-6547-9050-E782-EF75723CC0AD}"/>
              </a:ext>
            </a:extLst>
          </p:cNvPr>
          <p:cNvCxnSpPr/>
          <p:nvPr/>
        </p:nvCxnSpPr>
        <p:spPr bwMode="auto">
          <a:xfrm>
            <a:off x="6864878" y="3181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3">
            <a:extLst>
              <a:ext uri="{FF2B5EF4-FFF2-40B4-BE49-F238E27FC236}">
                <a16:creationId xmlns:a16="http://schemas.microsoft.com/office/drawing/2014/main" id="{C9E81A3A-832A-A383-BE2C-51EA23FDAC36}"/>
              </a:ext>
            </a:extLst>
          </p:cNvPr>
          <p:cNvCxnSpPr/>
          <p:nvPr/>
        </p:nvCxnSpPr>
        <p:spPr bwMode="auto">
          <a:xfrm>
            <a:off x="6864878" y="3664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4">
            <a:extLst>
              <a:ext uri="{FF2B5EF4-FFF2-40B4-BE49-F238E27FC236}">
                <a16:creationId xmlns:a16="http://schemas.microsoft.com/office/drawing/2014/main" id="{C220A934-21A6-9396-98D1-F6C414B4089F}"/>
              </a:ext>
            </a:extLst>
          </p:cNvPr>
          <p:cNvCxnSpPr/>
          <p:nvPr/>
        </p:nvCxnSpPr>
        <p:spPr bwMode="auto">
          <a:xfrm>
            <a:off x="6688471" y="4794730"/>
            <a:ext cx="1974576" cy="0"/>
          </a:xfrm>
          <a:prstGeom prst="line">
            <a:avLst/>
          </a:prstGeom>
          <a:solidFill>
            <a:srgbClr val="FFCC99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46">
            <a:extLst>
              <a:ext uri="{FF2B5EF4-FFF2-40B4-BE49-F238E27FC236}">
                <a16:creationId xmlns:a16="http://schemas.microsoft.com/office/drawing/2014/main" id="{FEA890DF-485F-35F9-CE03-9AA6C41A7999}"/>
              </a:ext>
            </a:extLst>
          </p:cNvPr>
          <p:cNvCxnSpPr/>
          <p:nvPr/>
        </p:nvCxnSpPr>
        <p:spPr bwMode="auto">
          <a:xfrm>
            <a:off x="9398528" y="3664582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47">
            <a:extLst>
              <a:ext uri="{FF2B5EF4-FFF2-40B4-BE49-F238E27FC236}">
                <a16:creationId xmlns:a16="http://schemas.microsoft.com/office/drawing/2014/main" id="{BB08C5AC-CEB1-2011-ABFE-6F5BC82B857D}"/>
              </a:ext>
            </a:extLst>
          </p:cNvPr>
          <p:cNvCxnSpPr/>
          <p:nvPr/>
        </p:nvCxnSpPr>
        <p:spPr bwMode="auto">
          <a:xfrm>
            <a:off x="9219622" y="4794730"/>
            <a:ext cx="1974576" cy="0"/>
          </a:xfrm>
          <a:prstGeom prst="line">
            <a:avLst/>
          </a:prstGeom>
          <a:solidFill>
            <a:srgbClr val="FFCC99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48">
            <a:extLst>
              <a:ext uri="{FF2B5EF4-FFF2-40B4-BE49-F238E27FC236}">
                <a16:creationId xmlns:a16="http://schemas.microsoft.com/office/drawing/2014/main" id="{BBFB4313-24EA-621F-FC40-DAE505753603}"/>
              </a:ext>
            </a:extLst>
          </p:cNvPr>
          <p:cNvSpPr txBox="1"/>
          <p:nvPr/>
        </p:nvSpPr>
        <p:spPr>
          <a:xfrm>
            <a:off x="5715374" y="5120262"/>
            <a:ext cx="718561" cy="343024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noAutofit/>
          </a:bodyPr>
          <a:lstStyle/>
          <a:p>
            <a:pPr algn="ctr" defTabSz="914112">
              <a:defRPr/>
            </a:pPr>
            <a:r>
              <a:rPr lang="zh-CN" alt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优劣势</a:t>
            </a:r>
            <a:endParaRPr lang="en-US" sz="12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54" name="Straight Connector 49">
            <a:extLst>
              <a:ext uri="{FF2B5EF4-FFF2-40B4-BE49-F238E27FC236}">
                <a16:creationId xmlns:a16="http://schemas.microsoft.com/office/drawing/2014/main" id="{7A65CE18-2C0E-FCE9-346A-0CFB3A1C1FE7}"/>
              </a:ext>
            </a:extLst>
          </p:cNvPr>
          <p:cNvCxnSpPr/>
          <p:nvPr/>
        </p:nvCxnSpPr>
        <p:spPr bwMode="auto">
          <a:xfrm>
            <a:off x="6070765" y="1343327"/>
            <a:ext cx="0" cy="42878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0">
            <a:extLst>
              <a:ext uri="{FF2B5EF4-FFF2-40B4-BE49-F238E27FC236}">
                <a16:creationId xmlns:a16="http://schemas.microsoft.com/office/drawing/2014/main" id="{C816688C-BB17-F555-90CD-152F10927054}"/>
              </a:ext>
            </a:extLst>
          </p:cNvPr>
          <p:cNvCxnSpPr/>
          <p:nvPr/>
        </p:nvCxnSpPr>
        <p:spPr bwMode="auto">
          <a:xfrm>
            <a:off x="3909604" y="1840050"/>
            <a:ext cx="4580827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1">
            <a:extLst>
              <a:ext uri="{FF2B5EF4-FFF2-40B4-BE49-F238E27FC236}">
                <a16:creationId xmlns:a16="http://schemas.microsoft.com/office/drawing/2014/main" id="{9D2F411E-4905-EE3E-C41D-FB704675D9E9}"/>
              </a:ext>
            </a:extLst>
          </p:cNvPr>
          <p:cNvSpPr txBox="1"/>
          <p:nvPr/>
        </p:nvSpPr>
        <p:spPr>
          <a:xfrm>
            <a:off x="3087268" y="1911002"/>
            <a:ext cx="5986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围绕数据中心构筑</a:t>
            </a:r>
            <a:r>
              <a:rPr lang="en-US" altLang="zh-CN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XPU</a:t>
            </a: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多样性计算竞争力和市场格局</a:t>
            </a:r>
            <a:endParaRPr lang="en-US" sz="16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57" name="Picture 52">
            <a:extLst>
              <a:ext uri="{FF2B5EF4-FFF2-40B4-BE49-F238E27FC236}">
                <a16:creationId xmlns:a16="http://schemas.microsoft.com/office/drawing/2014/main" id="{DAF0C77D-6860-5F81-DCAA-6120575B2C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3298" y="2343231"/>
            <a:ext cx="1347302" cy="293047"/>
          </a:xfrm>
          <a:prstGeom prst="rect">
            <a:avLst/>
          </a:prstGeom>
        </p:spPr>
      </p:pic>
      <p:sp>
        <p:nvSpPr>
          <p:cNvPr id="58" name="Rectangle 53">
            <a:extLst>
              <a:ext uri="{FF2B5EF4-FFF2-40B4-BE49-F238E27FC236}">
                <a16:creationId xmlns:a16="http://schemas.microsoft.com/office/drawing/2014/main" id="{F73226B5-618D-316A-484A-9525B743792B}"/>
              </a:ext>
            </a:extLst>
          </p:cNvPr>
          <p:cNvSpPr/>
          <p:nvPr/>
        </p:nvSpPr>
        <p:spPr>
          <a:xfrm>
            <a:off x="1896277" y="3954863"/>
            <a:ext cx="6351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en-US" sz="900" b="1" kern="0" dirty="0">
                <a:solidFill>
                  <a:srgbClr val="9933FF"/>
                </a:solidFill>
                <a:latin typeface="Lexend" pitchFamily="2" charset="0"/>
                <a:ea typeface="微软雅黑" panose="020B0503020204020204" pitchFamily="34" charset="-122"/>
              </a:rPr>
              <a:t>Habana</a:t>
            </a:r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4DA61174-82A4-F107-7ED6-8AABABA895B6}"/>
              </a:ext>
            </a:extLst>
          </p:cNvPr>
          <p:cNvSpPr/>
          <p:nvPr/>
        </p:nvSpPr>
        <p:spPr>
          <a:xfrm>
            <a:off x="2446379" y="3954863"/>
            <a:ext cx="5261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en-US" sz="900" b="1" kern="0" dirty="0">
                <a:solidFill>
                  <a:srgbClr val="9933FF"/>
                </a:solidFill>
                <a:latin typeface="Lexend" pitchFamily="2" charset="0"/>
                <a:ea typeface="微软雅黑" panose="020B0503020204020204" pitchFamily="34" charset="-122"/>
              </a:rPr>
              <a:t>Altera</a:t>
            </a:r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67387215-E3ED-1D52-EC27-F0B9E677D85D}"/>
              </a:ext>
            </a:extLst>
          </p:cNvPr>
          <p:cNvSpPr/>
          <p:nvPr/>
        </p:nvSpPr>
        <p:spPr>
          <a:xfrm>
            <a:off x="4742252" y="3954863"/>
            <a:ext cx="4908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en-US" sz="900" b="1" kern="0" dirty="0">
                <a:solidFill>
                  <a:srgbClr val="9933FF"/>
                </a:solidFill>
                <a:latin typeface="Lexend" pitchFamily="2" charset="0"/>
                <a:ea typeface="微软雅黑" panose="020B0503020204020204" pitchFamily="34" charset="-122"/>
              </a:rPr>
              <a:t>Xilinx</a:t>
            </a:r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D90C2391-8EF9-A295-4290-837ACD5DF302}"/>
              </a:ext>
            </a:extLst>
          </p:cNvPr>
          <p:cNvSpPr/>
          <p:nvPr/>
        </p:nvSpPr>
        <p:spPr>
          <a:xfrm>
            <a:off x="6764557" y="3954863"/>
            <a:ext cx="4443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en-US" sz="900" b="1" kern="0" dirty="0">
                <a:solidFill>
                  <a:srgbClr val="9933FF"/>
                </a:solidFill>
                <a:latin typeface="Lexend" pitchFamily="2" charset="0"/>
                <a:ea typeface="微软雅黑" panose="020B0503020204020204" pitchFamily="34" charset="-122"/>
              </a:rPr>
              <a:t>ARM</a:t>
            </a:r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662CEAD3-FA4B-17A2-D7D8-369D42C316C1}"/>
              </a:ext>
            </a:extLst>
          </p:cNvPr>
          <p:cNvSpPr/>
          <p:nvPr/>
        </p:nvSpPr>
        <p:spPr>
          <a:xfrm>
            <a:off x="8078133" y="3954863"/>
            <a:ext cx="68800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en-US" sz="900" b="1" kern="0" dirty="0">
                <a:solidFill>
                  <a:srgbClr val="9933FF"/>
                </a:solidFill>
                <a:latin typeface="Lexend" pitchFamily="2" charset="0"/>
                <a:ea typeface="微软雅黑" panose="020B0503020204020204" pitchFamily="34" charset="-122"/>
              </a:rPr>
              <a:t>Mellanox</a:t>
            </a:r>
          </a:p>
        </p:txBody>
      </p:sp>
      <p:cxnSp>
        <p:nvCxnSpPr>
          <p:cNvPr id="63" name="Straight Connector 37">
            <a:extLst>
              <a:ext uri="{FF2B5EF4-FFF2-40B4-BE49-F238E27FC236}">
                <a16:creationId xmlns:a16="http://schemas.microsoft.com/office/drawing/2014/main" id="{71ADE1B3-6FF8-75EF-EBA0-04C95BC8BB76}"/>
              </a:ext>
            </a:extLst>
          </p:cNvPr>
          <p:cNvCxnSpPr/>
          <p:nvPr/>
        </p:nvCxnSpPr>
        <p:spPr bwMode="auto">
          <a:xfrm>
            <a:off x="1208608" y="4285073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37">
            <a:extLst>
              <a:ext uri="{FF2B5EF4-FFF2-40B4-BE49-F238E27FC236}">
                <a16:creationId xmlns:a16="http://schemas.microsoft.com/office/drawing/2014/main" id="{D7F47AE0-FBD4-F832-FFD0-A8A4B4370AAB}"/>
              </a:ext>
            </a:extLst>
          </p:cNvPr>
          <p:cNvCxnSpPr/>
          <p:nvPr/>
        </p:nvCxnSpPr>
        <p:spPr bwMode="auto">
          <a:xfrm>
            <a:off x="3657869" y="4285073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37">
            <a:extLst>
              <a:ext uri="{FF2B5EF4-FFF2-40B4-BE49-F238E27FC236}">
                <a16:creationId xmlns:a16="http://schemas.microsoft.com/office/drawing/2014/main" id="{5EA8BE54-0C4F-C311-8ACA-0CB72A2E1345}"/>
              </a:ext>
            </a:extLst>
          </p:cNvPr>
          <p:cNvCxnSpPr/>
          <p:nvPr/>
        </p:nvCxnSpPr>
        <p:spPr bwMode="auto">
          <a:xfrm>
            <a:off x="6929955" y="4285073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37">
            <a:extLst>
              <a:ext uri="{FF2B5EF4-FFF2-40B4-BE49-F238E27FC236}">
                <a16:creationId xmlns:a16="http://schemas.microsoft.com/office/drawing/2014/main" id="{5CE773D5-1E83-5C8C-E560-43451C04336B}"/>
              </a:ext>
            </a:extLst>
          </p:cNvPr>
          <p:cNvCxnSpPr/>
          <p:nvPr/>
        </p:nvCxnSpPr>
        <p:spPr bwMode="auto">
          <a:xfrm>
            <a:off x="9405213" y="4285073"/>
            <a:ext cx="1616762" cy="0"/>
          </a:xfrm>
          <a:prstGeom prst="line">
            <a:avLst/>
          </a:prstGeom>
          <a:solidFill>
            <a:srgbClr val="FFCC99"/>
          </a:solidFill>
          <a:ln w="9525" cap="flat" cmpd="sng" algn="ctr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864422AC-389C-17E0-39F4-DE558E4FE1FE}"/>
              </a:ext>
            </a:extLst>
          </p:cNvPr>
          <p:cNvSpPr/>
          <p:nvPr/>
        </p:nvSpPr>
        <p:spPr>
          <a:xfrm>
            <a:off x="914748" y="4395849"/>
            <a:ext cx="10371112" cy="364201"/>
          </a:xfrm>
          <a:prstGeom prst="rect">
            <a:avLst/>
          </a:prstGeom>
          <a:solidFill>
            <a:schemeClr val="accent1">
              <a:lumMod val="20000"/>
              <a:lumOff val="8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E525C87-B10C-3EF5-A822-46A8C2761351}"/>
              </a:ext>
            </a:extLst>
          </p:cNvPr>
          <p:cNvSpPr/>
          <p:nvPr/>
        </p:nvSpPr>
        <p:spPr>
          <a:xfrm>
            <a:off x="962372" y="4453254"/>
            <a:ext cx="2015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极光超算 </a:t>
            </a:r>
            <a:r>
              <a:rPr lang="en-US" altLang="zh-CN" sz="11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- </a:t>
            </a:r>
            <a:r>
              <a:rPr lang="zh-CN" altLang="en-US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异构计算成功实践</a:t>
            </a:r>
            <a:endParaRPr lang="zh-CN" altLang="en-US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8351E78-FAC1-35EF-580B-9D06C95CD350}"/>
              </a:ext>
            </a:extLst>
          </p:cNvPr>
          <p:cNvSpPr/>
          <p:nvPr/>
        </p:nvSpPr>
        <p:spPr>
          <a:xfrm>
            <a:off x="3454740" y="4453256"/>
            <a:ext cx="1986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Frontier</a:t>
            </a:r>
            <a:r>
              <a:rPr lang="en-US" altLang="zh-CN" sz="1100" b="1" kern="0" dirty="0">
                <a:solidFill>
                  <a:srgbClr val="0070C0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1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- 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超算</a:t>
            </a:r>
            <a:r>
              <a:rPr lang="en-US" altLang="zh-CN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TOP500</a:t>
            </a:r>
            <a:r>
              <a:rPr lang="zh-CN" altLang="en-US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榜首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FC68FA1-F4AF-3F21-AB22-9F0AF96C3820}"/>
              </a:ext>
            </a:extLst>
          </p:cNvPr>
          <p:cNvSpPr/>
          <p:nvPr/>
        </p:nvSpPr>
        <p:spPr>
          <a:xfrm>
            <a:off x="6739065" y="4437067"/>
            <a:ext cx="17956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ALPS-AI </a:t>
            </a:r>
            <a:r>
              <a:rPr lang="en-US" altLang="zh-CN" sz="11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- </a:t>
            </a:r>
            <a:r>
              <a:rPr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超算新标杆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00ADE96-DB96-B034-C93A-2031588895DE}"/>
              </a:ext>
            </a:extLst>
          </p:cNvPr>
          <p:cNvSpPr/>
          <p:nvPr/>
        </p:nvSpPr>
        <p:spPr>
          <a:xfrm>
            <a:off x="9179965" y="4420882"/>
            <a:ext cx="2015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rPr>
              <a:t>天工  </a:t>
            </a:r>
            <a:r>
              <a: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rPr>
              <a:t>- </a:t>
            </a:r>
            <a:r>
              <a:rPr lang="zh-CN" altLang="en-US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rPr>
              <a:t>主打</a:t>
            </a:r>
            <a:r>
              <a:rPr lang="en-US" altLang="zh-CN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rPr>
              <a:t>10E</a:t>
            </a:r>
            <a:r>
              <a:rPr lang="zh-CN" altLang="en-US" sz="11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rPr>
              <a:t>级重算力场景</a:t>
            </a:r>
            <a:endParaRPr lang="zh-CN" altLang="en-US" sz="11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56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D2D69-930C-3698-4DE9-095411F1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从</a:t>
            </a:r>
            <a:r>
              <a:rPr lang="en-US" altLang="zh-CN" dirty="0"/>
              <a:t>PC </a:t>
            </a:r>
            <a:r>
              <a:rPr lang="zh-CN" altLang="en-US" dirty="0"/>
              <a:t>为中心转向</a:t>
            </a:r>
            <a:r>
              <a:rPr lang="en-US" altLang="zh-CN" dirty="0"/>
              <a:t>DC </a:t>
            </a:r>
            <a:r>
              <a:rPr lang="zh-CN" altLang="en-US" dirty="0"/>
              <a:t>为中心，翻覆打造新业务格局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D6E07-0573-23A4-1C5A-26D6E6A35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5694719" cy="5108575"/>
          </a:xfrm>
        </p:spPr>
        <p:txBody>
          <a:bodyPr anchor="ctr"/>
          <a:lstStyle/>
          <a:p>
            <a:r>
              <a:rPr lang="en-US" altLang="zh-CN" dirty="0"/>
              <a:t>PC</a:t>
            </a:r>
            <a:r>
              <a:rPr lang="zh-CN" altLang="en-US" dirty="0"/>
              <a:t> 市场渗透率登顶、移动互联网</a:t>
            </a:r>
            <a:r>
              <a:rPr lang="en-US" altLang="zh-CN" dirty="0"/>
              <a:t>+</a:t>
            </a:r>
            <a:r>
              <a:rPr lang="zh-CN" altLang="en-US" dirty="0"/>
              <a:t>云计算规模爆发，</a:t>
            </a:r>
            <a:r>
              <a:rPr lang="en-US" altLang="zh-CN" dirty="0"/>
              <a:t> Intel</a:t>
            </a:r>
            <a:r>
              <a:rPr lang="zh-CN" altLang="en-US" dirty="0"/>
              <a:t> 将业务布局更多的转向数据增长的主方向（围绕 </a:t>
            </a:r>
            <a:r>
              <a:rPr lang="en-US" altLang="zh-CN" dirty="0"/>
              <a:t>DC</a:t>
            </a:r>
            <a:r>
              <a:rPr lang="zh-CN" altLang="en-US" dirty="0"/>
              <a:t> 业务布局），这就是“数据中心”的关键转型</a:t>
            </a:r>
            <a:endParaRPr lang="en-US" altLang="zh-CN" dirty="0"/>
          </a:p>
          <a:p>
            <a:r>
              <a:rPr lang="en-US" altLang="zh-CN" dirty="0"/>
              <a:t>Intel</a:t>
            </a:r>
            <a:r>
              <a:rPr lang="zh-CN" altLang="en-US" dirty="0"/>
              <a:t> 拥有了完整的从软件到硬件、从通讯到计算到存储的计算架构、存储方案和连接方案。</a:t>
            </a:r>
            <a:endParaRPr lang="en-US" altLang="zh-CN" dirty="0"/>
          </a:p>
          <a:p>
            <a:r>
              <a:rPr lang="zh-CN" altLang="en-US" dirty="0"/>
              <a:t>未来十年架构创新将基于六大支柱成为计算创新的关键驱动力：软件、安全、互连、内存</a:t>
            </a:r>
            <a:r>
              <a:rPr lang="en-US" altLang="zh-CN" dirty="0"/>
              <a:t>&amp;</a:t>
            </a:r>
            <a:r>
              <a:rPr lang="zh-CN" altLang="en-US" dirty="0"/>
              <a:t>存储、</a:t>
            </a:r>
            <a:r>
              <a:rPr lang="en-US" altLang="zh-CN" dirty="0"/>
              <a:t>XPU</a:t>
            </a:r>
            <a:r>
              <a:rPr lang="zh-CN" altLang="en-US" dirty="0"/>
              <a:t>架构、制程</a:t>
            </a:r>
            <a:r>
              <a:rPr lang="en-US" altLang="zh-CN" dirty="0"/>
              <a:t>&amp;</a:t>
            </a:r>
            <a:r>
              <a:rPr lang="zh-CN" altLang="en-US" dirty="0"/>
              <a:t>封装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DA96C6-FFE0-CAFF-E67F-2FF923A00D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1459" y="1788810"/>
            <a:ext cx="3504957" cy="30506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614313-5EDF-2F11-369D-4CF8BB4222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9849" y="4922672"/>
            <a:ext cx="4412444" cy="13856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54A7C8-374F-66A0-02BD-E8BED99FCAAD}"/>
              </a:ext>
            </a:extLst>
          </p:cNvPr>
          <p:cNvSpPr/>
          <p:nvPr/>
        </p:nvSpPr>
        <p:spPr>
          <a:xfrm>
            <a:off x="7076060" y="1318106"/>
            <a:ext cx="3740022" cy="560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Intel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转型期各业务线收入结构</a:t>
            </a:r>
          </a:p>
        </p:txBody>
      </p:sp>
    </p:spTree>
    <p:extLst>
      <p:ext uri="{BB962C8B-B14F-4D97-AF65-F5344CB8AC3E}">
        <p14:creationId xmlns:p14="http://schemas.microsoft.com/office/powerpoint/2010/main" val="34073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516C5-AB30-E90D-0D42-C3C1072C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sz="2800" dirty="0"/>
              <a:t>Intel</a:t>
            </a:r>
            <a:r>
              <a:rPr lang="zh-CN" altLang="en-US" sz="2800" dirty="0"/>
              <a:t> 面向计算、存储、网络全栈布局，欲计算时代重塑</a:t>
            </a:r>
            <a:r>
              <a:rPr lang="en-US" altLang="zh-CN" sz="2800" dirty="0"/>
              <a:t>PC</a:t>
            </a:r>
            <a:r>
              <a:rPr lang="zh-CN" altLang="en-US" sz="2800" dirty="0"/>
              <a:t>辉煌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78E57-B548-B313-1214-C478C00D9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PC</a:t>
            </a:r>
            <a:r>
              <a:rPr lang="zh-CN" altLang="en-US" sz="1800" dirty="0"/>
              <a:t> 时代春秋争霸，到 </a:t>
            </a:r>
            <a:r>
              <a:rPr lang="en-US" altLang="zh-CN" sz="1800" dirty="0"/>
              <a:t>DC</a:t>
            </a:r>
            <a:r>
              <a:rPr lang="zh-CN" altLang="en-US" sz="1800" dirty="0"/>
              <a:t> 时代战国争雄，</a:t>
            </a:r>
            <a:r>
              <a:rPr lang="en-US" altLang="zh-CN" sz="1800" dirty="0"/>
              <a:t>Intel</a:t>
            </a:r>
            <a:r>
              <a:rPr lang="zh-CN" altLang="en-US" sz="1800" dirty="0"/>
              <a:t> 在前两个时代竞争中脱颖而出，独霸天下</a:t>
            </a:r>
            <a:endParaRPr lang="en-US" altLang="zh-CN" sz="1800" dirty="0"/>
          </a:p>
          <a:p>
            <a:r>
              <a:rPr lang="zh-CN" altLang="en-US" sz="1800" dirty="0"/>
              <a:t>大爆发的移动互联网时代，</a:t>
            </a:r>
            <a:r>
              <a:rPr lang="en-US" altLang="zh-CN" sz="1800" dirty="0"/>
              <a:t>Intel</a:t>
            </a:r>
            <a:r>
              <a:rPr lang="zh-CN" altLang="en-US" sz="1800" dirty="0"/>
              <a:t>的</a:t>
            </a:r>
            <a:r>
              <a:rPr lang="en-US" altLang="zh-CN" sz="1800" dirty="0"/>
              <a:t>Atom</a:t>
            </a:r>
            <a:r>
              <a:rPr lang="zh-CN" altLang="en-US" sz="1800" dirty="0"/>
              <a:t>移动处理器在与</a:t>
            </a:r>
            <a:r>
              <a:rPr lang="en-US" altLang="zh-CN" sz="1800" dirty="0"/>
              <a:t>ARM</a:t>
            </a:r>
            <a:r>
              <a:rPr lang="zh-CN" altLang="en-US" sz="1800" dirty="0"/>
              <a:t>架构市场竞争中败北</a:t>
            </a:r>
            <a:endParaRPr lang="en-US" altLang="zh-CN" sz="1800" dirty="0"/>
          </a:p>
          <a:p>
            <a:r>
              <a:rPr lang="zh-CN" altLang="en-US" sz="1800" dirty="0"/>
              <a:t>算力时代 </a:t>
            </a:r>
            <a:r>
              <a:rPr lang="en-US" altLang="zh-CN" sz="1800" dirty="0"/>
              <a:t>Intel</a:t>
            </a:r>
            <a:r>
              <a:rPr lang="zh-CN" altLang="en-US" sz="1800" dirty="0"/>
              <a:t> 增速持续下滑，</a:t>
            </a:r>
            <a:r>
              <a:rPr lang="en-US" altLang="zh-CN" sz="1800" dirty="0"/>
              <a:t>ARM</a:t>
            </a:r>
            <a:r>
              <a:rPr lang="zh-CN" altLang="en-US" sz="1800" dirty="0"/>
              <a:t>和</a:t>
            </a:r>
            <a:r>
              <a:rPr lang="en-US" altLang="zh-CN" sz="1800" dirty="0"/>
              <a:t>RISC-V</a:t>
            </a:r>
            <a:r>
              <a:rPr lang="zh-CN" altLang="en-US" sz="1800" dirty="0"/>
              <a:t>等新势力将构成越来越大的挑战</a:t>
            </a:r>
            <a:endParaRPr lang="en-US" altLang="zh-CN" sz="1800" dirty="0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F7EA7527-2606-45A9-5833-AE03F4E2FD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FB8CE620-50FE-E93D-B8F1-FF6BD14B35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E8CC735-85C2-C165-B54B-58F3091682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23" y="2855439"/>
            <a:ext cx="7772400" cy="34802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CF3501-C287-C962-BD36-271119A508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8323" y="2836388"/>
            <a:ext cx="3621136" cy="34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D7C2B-EC83-3F70-C43C-99B29C08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异构计算极光超算，峰值算力将突破</a:t>
            </a:r>
            <a:r>
              <a:rPr lang="en-US" altLang="zh-CN" dirty="0"/>
              <a:t>2E FLOPS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B25EA1-ACF9-82A4-3371-D28274642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 err="1"/>
              <a:t>oneAPI</a:t>
            </a:r>
            <a:r>
              <a:rPr lang="zh-CN" altLang="en-US" dirty="0"/>
              <a:t> 异构计算架构，将使能极光超算峰值算力 突破</a:t>
            </a:r>
            <a:r>
              <a:rPr lang="en-US" altLang="zh-CN" dirty="0"/>
              <a:t>2E FLOPS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298FB4D-CF63-AECC-E44F-89200B471DE3}"/>
              </a:ext>
            </a:extLst>
          </p:cNvPr>
          <p:cNvGrpSpPr/>
          <p:nvPr/>
        </p:nvGrpSpPr>
        <p:grpSpPr>
          <a:xfrm>
            <a:off x="929478" y="1982651"/>
            <a:ext cx="5168903" cy="4431578"/>
            <a:chOff x="598156" y="561197"/>
            <a:chExt cx="6369383" cy="531778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EA8287-2DC1-D23E-0BB2-CDEC47AF7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8156" y="561197"/>
              <a:ext cx="6369383" cy="244108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B177737-D018-3231-1A6A-5DCA2F76C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927" y="3207924"/>
              <a:ext cx="6337841" cy="2671054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D3F6F85-C58D-9790-78A2-B9CC44978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365" y="2940327"/>
            <a:ext cx="4194739" cy="25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6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D4D598-215F-CF3D-EC3F-18D69A35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AMD</a:t>
            </a:r>
            <a:r>
              <a:rPr lang="zh-CN" altLang="en-US" dirty="0"/>
              <a:t> 霄龙服务器制程优势明显，增长威胁</a:t>
            </a:r>
            <a:r>
              <a:rPr lang="en-US" altLang="zh-CN" dirty="0"/>
              <a:t>Intel</a:t>
            </a:r>
            <a:r>
              <a:rPr lang="zh-CN" altLang="en-US" dirty="0"/>
              <a:t>垄断地位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CA9260-657E-FCD2-465B-2077355B3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en-US" altLang="zh-CN" sz="1800" dirty="0"/>
              <a:t>AMD</a:t>
            </a:r>
            <a:r>
              <a:rPr lang="zh-CN" altLang="en-US" sz="1800" dirty="0"/>
              <a:t> 服务器演进路线落地顺利，</a:t>
            </a:r>
            <a:r>
              <a:rPr lang="en-US" altLang="zh-CN" sz="1800" dirty="0"/>
              <a:t>Fabless</a:t>
            </a:r>
            <a:r>
              <a:rPr lang="zh-CN" altLang="en-US" sz="1800" dirty="0"/>
              <a:t> 制程优势和交付进度持续领先 </a:t>
            </a:r>
            <a:r>
              <a:rPr lang="en-US" altLang="zh-CN" sz="1800" dirty="0"/>
              <a:t>Intel</a:t>
            </a:r>
            <a:r>
              <a:rPr lang="zh-CN" altLang="en-US" sz="1800" dirty="0"/>
              <a:t>，伴随市场捷报频传，逐步威胁 </a:t>
            </a:r>
            <a:r>
              <a:rPr lang="en-US" altLang="zh-CN" sz="1800" dirty="0"/>
              <a:t>Intel</a:t>
            </a:r>
            <a:r>
              <a:rPr lang="zh-CN" altLang="en-US" sz="1800" dirty="0"/>
              <a:t> 在 </a:t>
            </a:r>
            <a:r>
              <a:rPr lang="en-US" altLang="zh-CN" sz="1800" dirty="0"/>
              <a:t>DC</a:t>
            </a:r>
            <a:r>
              <a:rPr lang="zh-CN" altLang="en-US" sz="1800" dirty="0"/>
              <a:t> 市场统治地位</a:t>
            </a:r>
            <a:endParaRPr lang="en-US" altLang="zh-CN" sz="1800" dirty="0"/>
          </a:p>
          <a:p>
            <a:r>
              <a:rPr lang="en-US" altLang="zh-CN" sz="1800" dirty="0"/>
              <a:t>x86</a:t>
            </a:r>
            <a:r>
              <a:rPr lang="zh-CN" altLang="en-US" sz="1800" dirty="0"/>
              <a:t> 总体市场 </a:t>
            </a:r>
            <a:r>
              <a:rPr lang="en-US" altLang="zh-CN" sz="1800" dirty="0"/>
              <a:t>AMD</a:t>
            </a:r>
            <a:r>
              <a:rPr lang="zh-CN" altLang="en-US" sz="1800" dirty="0"/>
              <a:t> 市场份额涨势相当迅速，从 </a:t>
            </a:r>
            <a:r>
              <a:rPr lang="en-US" altLang="zh-CN" sz="1800" dirty="0"/>
              <a:t>2018</a:t>
            </a:r>
            <a:r>
              <a:rPr lang="zh-CN" altLang="en-US" sz="1800" dirty="0"/>
              <a:t> 年仅 </a:t>
            </a:r>
            <a:r>
              <a:rPr lang="en-US" altLang="zh-CN" sz="1800" dirty="0"/>
              <a:t>10%</a:t>
            </a:r>
            <a:r>
              <a:rPr lang="zh-CN" altLang="en-US" sz="1800" dirty="0"/>
              <a:t> 市场到 </a:t>
            </a:r>
            <a:r>
              <a:rPr lang="en-US" altLang="zh-CN" sz="1800" dirty="0"/>
              <a:t>25.6%</a:t>
            </a:r>
            <a:r>
              <a:rPr lang="zh-CN" altLang="en-US" sz="1800" dirty="0"/>
              <a:t>，近年更有加速上涨趋势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27B634-7758-23E2-DE17-1D287886EDFC}"/>
              </a:ext>
            </a:extLst>
          </p:cNvPr>
          <p:cNvSpPr/>
          <p:nvPr/>
        </p:nvSpPr>
        <p:spPr>
          <a:xfrm>
            <a:off x="7921063" y="5671466"/>
            <a:ext cx="3875674" cy="418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Intel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DCG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收入持续下滑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AMD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高歌猛进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DB2618-86DD-C4E0-91D6-4471B103FE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54" y="3183267"/>
            <a:ext cx="7165878" cy="29067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511655-28F6-37D4-2A97-D4DD12B4A1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343" y="3183267"/>
            <a:ext cx="4083115" cy="24350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839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AIInfra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0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ximg.eefocus.com/forward?url=https%3A%2F%2Fmmbiz.qpic.cn%2Fmmbiz_png%2FyzPtt1Owovowt9TV0Dx4WgibcHnsqJBZn7Gqvl0V6agiaCmwVyBx6NDqvwhwACVe9ic5Y3vocGwcqh2NVKslHWunA%2F640%3Fwx_fmt%3Dpng&amp;s=888415">
            <a:extLst>
              <a:ext uri="{FF2B5EF4-FFF2-40B4-BE49-F238E27FC236}">
                <a16:creationId xmlns:a16="http://schemas.microsoft.com/office/drawing/2014/main" id="{F81BECF7-AACB-43E6-BD5C-73DBF6DA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528" y="3985801"/>
            <a:ext cx="4150667" cy="200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ximg.eefocus.com/forward?url=https%3A%2F%2Fmmbiz.qpic.cn%2Fmmbiz_png%2FyzPtt1Owovowt9TV0Dx4WgibcHnsqJBZndtSoGPictvkjia0jwt9nfTvUPCyu0ldMhM1OX6nM42txSFfRPz1Ivjmg%2F640%3Fwx_fmt%3Dpng&amp;s=78af08">
            <a:extLst>
              <a:ext uri="{FF2B5EF4-FFF2-40B4-BE49-F238E27FC236}">
                <a16:creationId xmlns:a16="http://schemas.microsoft.com/office/drawing/2014/main" id="{9D6DE1F5-B3B4-49BA-9D94-99391772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338" y="3986094"/>
            <a:ext cx="3973281" cy="20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994145-5743-4EE9-AD60-4BA801B9DB8B}"/>
              </a:ext>
            </a:extLst>
          </p:cNvPr>
          <p:cNvSpPr/>
          <p:nvPr/>
        </p:nvSpPr>
        <p:spPr>
          <a:xfrm>
            <a:off x="1083737" y="5993462"/>
            <a:ext cx="3804247" cy="418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5nm GPU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芯片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RDNA3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将于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2022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推出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D99B0D-918F-441B-90FC-063D23D88341}"/>
              </a:ext>
            </a:extLst>
          </p:cNvPr>
          <p:cNvSpPr/>
          <p:nvPr/>
        </p:nvSpPr>
        <p:spPr>
          <a:xfrm>
            <a:off x="6316169" y="5993462"/>
            <a:ext cx="5299849" cy="418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5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倍性能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/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瓦特提升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MI300 APU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CPU+GPU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组合封装）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DE7487-A8FB-F707-CDF6-6743612F5235}"/>
              </a:ext>
            </a:extLst>
          </p:cNvPr>
          <p:cNvGrpSpPr/>
          <p:nvPr/>
        </p:nvGrpSpPr>
        <p:grpSpPr>
          <a:xfrm>
            <a:off x="3016695" y="1247362"/>
            <a:ext cx="6598948" cy="2492183"/>
            <a:chOff x="3449178" y="1676883"/>
            <a:chExt cx="5298409" cy="200101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E78AB5A-97F0-484D-8FC9-049CECC9C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49178" y="1676883"/>
              <a:ext cx="5298409" cy="200101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27D3CE0-8708-4D9C-B144-834A22397F7E}"/>
                </a:ext>
              </a:extLst>
            </p:cNvPr>
            <p:cNvSpPr/>
            <p:nvPr/>
          </p:nvSpPr>
          <p:spPr bwMode="auto">
            <a:xfrm>
              <a:off x="3532168" y="1916550"/>
              <a:ext cx="2041280" cy="1653822"/>
            </a:xfrm>
            <a:prstGeom prst="rect">
              <a:avLst/>
            </a:prstGeom>
            <a:noFill/>
            <a:ln w="19050" cap="flat" cmpd="sng" algn="ctr">
              <a:solidFill>
                <a:srgbClr val="FFFF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6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129A0DE-9BE5-4526-A931-C4530F2D104E}"/>
                </a:ext>
              </a:extLst>
            </p:cNvPr>
            <p:cNvSpPr/>
            <p:nvPr/>
          </p:nvSpPr>
          <p:spPr>
            <a:xfrm>
              <a:off x="3532169" y="3144222"/>
              <a:ext cx="1912944" cy="271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优势：</a:t>
              </a:r>
              <a:r>
                <a:rPr lang="en-US" altLang="zh-CN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CPU</a:t>
              </a:r>
              <a:r>
                <a:rPr lang="zh-CN" altLang="en-US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+</a:t>
              </a:r>
              <a:r>
                <a:rPr lang="zh-CN" altLang="en-US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GPU</a:t>
              </a:r>
              <a:endParaRPr lang="zh-CN" altLang="en-US" sz="1600" dirty="0">
                <a:solidFill>
                  <a:srgbClr val="FFFF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055781-B772-4C49-9330-B7F00127CE75}"/>
                </a:ext>
              </a:extLst>
            </p:cNvPr>
            <p:cNvSpPr/>
            <p:nvPr/>
          </p:nvSpPr>
          <p:spPr bwMode="auto">
            <a:xfrm>
              <a:off x="4647760" y="1991725"/>
              <a:ext cx="3973688" cy="1503475"/>
            </a:xfrm>
            <a:prstGeom prst="rect">
              <a:avLst/>
            </a:prstGeom>
            <a:noFill/>
            <a:ln w="19050" cap="flat" cmpd="sng" algn="ctr">
              <a:solidFill>
                <a:srgbClr val="FFC0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6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4396850-FB8A-41EC-A626-B3FFA0F4F5B1}"/>
                </a:ext>
              </a:extLst>
            </p:cNvPr>
            <p:cNvSpPr/>
            <p:nvPr/>
          </p:nvSpPr>
          <p:spPr>
            <a:xfrm>
              <a:off x="5754062" y="3144222"/>
              <a:ext cx="23142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FFC000"/>
                  </a:solidFill>
                  <a:latin typeface="Lexend" pitchFamily="2" charset="0"/>
                  <a:ea typeface="微软雅黑" panose="020B0503020204020204" pitchFamily="34" charset="-122"/>
                </a:rPr>
                <a:t>补齐</a:t>
              </a:r>
              <a:r>
                <a:rPr lang="en-US" altLang="zh-CN" sz="1600" dirty="0">
                  <a:solidFill>
                    <a:srgbClr val="FFC000"/>
                  </a:solidFill>
                  <a:latin typeface="Lexend" pitchFamily="2" charset="0"/>
                  <a:ea typeface="微软雅黑" panose="020B0503020204020204" pitchFamily="34" charset="-122"/>
                </a:rPr>
                <a:t>/</a:t>
              </a:r>
              <a:r>
                <a:rPr lang="zh-CN" altLang="en-US" sz="1600" dirty="0">
                  <a:solidFill>
                    <a:srgbClr val="FFC000"/>
                  </a:solidFill>
                  <a:latin typeface="Lexend" pitchFamily="2" charset="0"/>
                  <a:ea typeface="微软雅黑" panose="020B0503020204020204" pitchFamily="34" charset="-122"/>
                </a:rPr>
                <a:t>增强：异构加速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D5B9FF-79B0-47E6-9CE9-2E548C4838A0}"/>
                </a:ext>
              </a:extLst>
            </p:cNvPr>
            <p:cNvSpPr/>
            <p:nvPr/>
          </p:nvSpPr>
          <p:spPr>
            <a:xfrm>
              <a:off x="3718440" y="2589459"/>
              <a:ext cx="7852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EPYC</a:t>
              </a:r>
              <a:endParaRPr lang="zh-CN" altLang="en-US" sz="1200" dirty="0">
                <a:solidFill>
                  <a:srgbClr val="FFFF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7F34D46-9E79-4016-85BF-C0D9BBA02B15}"/>
                </a:ext>
              </a:extLst>
            </p:cNvPr>
            <p:cNvSpPr/>
            <p:nvPr/>
          </p:nvSpPr>
          <p:spPr>
            <a:xfrm>
              <a:off x="4700075" y="2589459"/>
              <a:ext cx="7852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FFFF00"/>
                  </a:solidFill>
                  <a:latin typeface="Lexend" pitchFamily="2" charset="0"/>
                  <a:ea typeface="微软雅黑" panose="020B0503020204020204" pitchFamily="34" charset="-122"/>
                </a:rPr>
                <a:t>Radeon</a:t>
              </a:r>
              <a:endParaRPr lang="zh-CN" altLang="en-US" sz="1200" dirty="0">
                <a:solidFill>
                  <a:srgbClr val="FFFF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53B2390C-6EC5-EF0B-C0E4-F4055808E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AMD</a:t>
            </a:r>
            <a:r>
              <a:rPr lang="zh-CN" altLang="en-US" dirty="0"/>
              <a:t> 基于霄龙 </a:t>
            </a:r>
            <a:r>
              <a:rPr lang="en-US" altLang="zh-CN" dirty="0"/>
              <a:t>CPU</a:t>
            </a:r>
            <a:r>
              <a:rPr lang="zh-CN" altLang="en-US" dirty="0"/>
              <a:t> 和镭龙 </a:t>
            </a:r>
            <a:r>
              <a:rPr lang="en-US" altLang="zh-CN" dirty="0"/>
              <a:t>GPU</a:t>
            </a:r>
            <a:r>
              <a:rPr lang="zh-CN" altLang="en-US" dirty="0"/>
              <a:t> 优势，增强发力异构加速</a:t>
            </a:r>
          </a:p>
        </p:txBody>
      </p:sp>
    </p:spTree>
    <p:extLst>
      <p:ext uri="{BB962C8B-B14F-4D97-AF65-F5344CB8AC3E}">
        <p14:creationId xmlns:p14="http://schemas.microsoft.com/office/powerpoint/2010/main" val="429325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FC24B4-3DA4-E201-7F90-D68DB90B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AMD</a:t>
            </a:r>
            <a:r>
              <a:rPr lang="zh-CN" altLang="en-US" dirty="0"/>
              <a:t> 融合计算架构助力 </a:t>
            </a:r>
            <a:r>
              <a:rPr lang="en-US" altLang="zh-CN" dirty="0"/>
              <a:t>Frontier</a:t>
            </a:r>
            <a:r>
              <a:rPr lang="zh-CN" altLang="en-US" dirty="0"/>
              <a:t> 超算实现“</a:t>
            </a:r>
            <a:r>
              <a:rPr lang="en-US" altLang="zh-CN" dirty="0"/>
              <a:t>E</a:t>
            </a:r>
            <a:r>
              <a:rPr lang="zh-CN" altLang="en-US" dirty="0"/>
              <a:t>级算力”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712DD4-1B0D-5FDE-5BD3-A472D3198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AMD </a:t>
            </a:r>
            <a:r>
              <a:rPr lang="zh-CN" altLang="en-US" sz="1800" dirty="0"/>
              <a:t>与美国能源部、橡树岭国家实验室和 </a:t>
            </a:r>
            <a:r>
              <a:rPr lang="en-US" altLang="zh-CN" sz="1800" dirty="0"/>
              <a:t>Cray Inc. </a:t>
            </a:r>
            <a:r>
              <a:rPr lang="zh-CN" altLang="en-US" sz="1800" dirty="0"/>
              <a:t>公司通力合作，打造新一代超级计算机 </a:t>
            </a:r>
            <a:r>
              <a:rPr lang="en-US" altLang="zh-CN" sz="1800" dirty="0"/>
              <a:t>Frontier</a:t>
            </a:r>
            <a:r>
              <a:rPr lang="zh-CN" altLang="en-US" sz="1800" dirty="0"/>
              <a:t>，峰值处理能力为 </a:t>
            </a:r>
            <a:r>
              <a:rPr lang="en-US" altLang="zh-CN" sz="1800" dirty="0"/>
              <a:t>1.685EFLOPS</a:t>
            </a:r>
            <a:r>
              <a:rPr lang="zh-CN" altLang="en-US" sz="1800" dirty="0"/>
              <a:t>，拿下超级计算机 </a:t>
            </a:r>
            <a:r>
              <a:rPr lang="en-US" altLang="zh-CN" sz="1800" dirty="0"/>
              <a:t>TOP500</a:t>
            </a:r>
            <a:r>
              <a:rPr lang="zh-CN" altLang="en-US" sz="1800" dirty="0"/>
              <a:t> 排行榜 </a:t>
            </a:r>
            <a:r>
              <a:rPr lang="en-US" altLang="zh-CN" sz="1800" dirty="0"/>
              <a:t>2022</a:t>
            </a:r>
            <a:r>
              <a:rPr lang="zh-CN" altLang="en-US" sz="1800" dirty="0"/>
              <a:t> 年上半年榜单第一名</a:t>
            </a:r>
            <a:endParaRPr lang="en-US" altLang="zh-CN" sz="1800" dirty="0"/>
          </a:p>
          <a:p>
            <a:r>
              <a:rPr lang="zh-CN" altLang="en-US" sz="1800" dirty="0"/>
              <a:t>该系统具有 </a:t>
            </a:r>
            <a:r>
              <a:rPr lang="en-US" altLang="zh-CN" sz="1800" dirty="0"/>
              <a:t>9408 </a:t>
            </a:r>
            <a:r>
              <a:rPr lang="zh-CN" altLang="en-US" sz="1800" dirty="0"/>
              <a:t>个</a:t>
            </a:r>
            <a:r>
              <a:rPr lang="en-US" altLang="zh-CN" sz="1800" dirty="0"/>
              <a:t>CPU+GPU</a:t>
            </a:r>
            <a:r>
              <a:rPr lang="zh-CN" altLang="en-US" sz="1800" dirty="0"/>
              <a:t>融合的计算节点，每个节点配备一个 </a:t>
            </a:r>
            <a:r>
              <a:rPr lang="en-US" altLang="zh-CN" sz="1800" dirty="0"/>
              <a:t>64 </a:t>
            </a:r>
            <a:r>
              <a:rPr lang="zh-CN" altLang="en-US" sz="1800" dirty="0"/>
              <a:t>核 </a:t>
            </a:r>
            <a:r>
              <a:rPr lang="en-US" altLang="zh-CN" sz="1800" dirty="0"/>
              <a:t>AMD “Trento” CPU</a:t>
            </a:r>
            <a:r>
              <a:rPr lang="zh-CN" altLang="en-US" sz="1800" dirty="0"/>
              <a:t> 和四个 </a:t>
            </a:r>
            <a:r>
              <a:rPr lang="en-US" altLang="zh-CN" sz="1800" dirty="0"/>
              <a:t>AMD Radeon InstinctMI250X GPU</a:t>
            </a:r>
          </a:p>
          <a:p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0906E7-B6A3-0F94-565F-CFF3BEDA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43" y="3256011"/>
            <a:ext cx="5195244" cy="3098752"/>
          </a:xfrm>
          <a:prstGeom prst="rect">
            <a:avLst/>
          </a:prstGeom>
        </p:spPr>
      </p:pic>
      <p:pic>
        <p:nvPicPr>
          <p:cNvPr id="11266" name="Picture 2" descr="AMD Radeon Instinct MI250X Specs | TechPowerUp GPU Database">
            <a:extLst>
              <a:ext uri="{FF2B5EF4-FFF2-40B4-BE49-F238E27FC236}">
                <a16:creationId xmlns:a16="http://schemas.microsoft.com/office/drawing/2014/main" id="{2F7D0C1E-3CC6-A775-D126-4D1285F2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4455" y="3215110"/>
            <a:ext cx="5048420" cy="313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51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6D3ADF-A543-8CC3-27C5-EA262278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数据中心战略成为其最重要发力方向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B3E07A-5D24-7D9D-3549-FE15138DF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NVIDIA</a:t>
            </a:r>
            <a:r>
              <a:rPr lang="zh-CN" altLang="en-US" sz="1800" dirty="0"/>
              <a:t> 成立于 </a:t>
            </a:r>
            <a:r>
              <a:rPr lang="en-US" altLang="zh-CN" sz="1800" dirty="0"/>
              <a:t>1993</a:t>
            </a:r>
            <a:r>
              <a:rPr lang="zh-CN" altLang="en-US" sz="1800" dirty="0"/>
              <a:t> 年，以游戏独立显卡起家，</a:t>
            </a:r>
            <a:r>
              <a:rPr lang="en-US" altLang="zh-CN" sz="1800" dirty="0"/>
              <a:t>1999 </a:t>
            </a:r>
            <a:r>
              <a:rPr lang="zh-CN" altLang="en-US" sz="1800" dirty="0"/>
              <a:t>年推出世界第一款替代 </a:t>
            </a:r>
            <a:r>
              <a:rPr lang="en-US" altLang="zh-CN" sz="1800" dirty="0"/>
              <a:t>CPU </a:t>
            </a:r>
            <a:r>
              <a:rPr lang="zh-CN" altLang="en-US" sz="1800" dirty="0"/>
              <a:t>渲染 图形处理单元（</a:t>
            </a:r>
            <a:r>
              <a:rPr lang="en-US" altLang="zh-CN" sz="1800" dirty="0"/>
              <a:t>GPU</a:t>
            </a:r>
            <a:r>
              <a:rPr lang="zh-CN" altLang="en-US" sz="1800" dirty="0"/>
              <a:t>） </a:t>
            </a:r>
            <a:r>
              <a:rPr lang="en-US" altLang="zh-CN" sz="1800" dirty="0"/>
              <a:t>GeForce 256</a:t>
            </a:r>
            <a:r>
              <a:rPr lang="zh-CN" altLang="en-US" sz="1800" dirty="0"/>
              <a:t>，站稳行业龙头地位。</a:t>
            </a:r>
            <a:endParaRPr lang="en-US" altLang="zh-CN" sz="1800" dirty="0"/>
          </a:p>
          <a:p>
            <a:r>
              <a:rPr lang="zh-CN" altLang="en-US" sz="1800" dirty="0"/>
              <a:t>尽管 </a:t>
            </a:r>
            <a:r>
              <a:rPr lang="en-US" altLang="zh-CN" sz="1800" dirty="0"/>
              <a:t>NVIDIA</a:t>
            </a:r>
            <a:r>
              <a:rPr lang="zh-CN" altLang="en-US" sz="1800" dirty="0"/>
              <a:t> </a:t>
            </a:r>
            <a:r>
              <a:rPr lang="en-US" altLang="zh-CN" sz="1800" dirty="0"/>
              <a:t>DC</a:t>
            </a:r>
            <a:r>
              <a:rPr lang="zh-CN" altLang="en-US" sz="1800" dirty="0"/>
              <a:t>业务 </a:t>
            </a:r>
            <a:r>
              <a:rPr lang="en-US" altLang="zh-CN" sz="1800" dirty="0"/>
              <a:t>2019</a:t>
            </a:r>
            <a:r>
              <a:rPr lang="zh-CN" altLang="en-US" sz="1800" dirty="0"/>
              <a:t> 年起步，但增速极快，</a:t>
            </a:r>
            <a:r>
              <a:rPr lang="en-US" altLang="zh-CN" sz="1800" dirty="0"/>
              <a:t>4</a:t>
            </a:r>
            <a:r>
              <a:rPr lang="zh-CN" altLang="en-US" sz="1800" dirty="0"/>
              <a:t> 年复合增长率高达 </a:t>
            </a:r>
            <a:r>
              <a:rPr lang="en-US" altLang="zh-CN" sz="1800" dirty="0"/>
              <a:t>69%</a:t>
            </a:r>
            <a:r>
              <a:rPr lang="zh-CN" altLang="en-US" sz="1800" dirty="0"/>
              <a:t>，远超游戏业务 </a:t>
            </a:r>
            <a:r>
              <a:rPr lang="en-US" altLang="zh-CN" sz="1800" dirty="0"/>
              <a:t>18%</a:t>
            </a:r>
            <a:r>
              <a:rPr lang="zh-CN" altLang="en-US" sz="1800" dirty="0"/>
              <a:t> 复合增长。</a:t>
            </a:r>
          </a:p>
        </p:txBody>
      </p:sp>
      <p:pic>
        <p:nvPicPr>
          <p:cNvPr id="1026" name="Picture 2" descr="Game-Changer: How the World's First GPU Leveled Up Gaming and Ignited the  AI Era | NVIDIA Blog">
            <a:extLst>
              <a:ext uri="{FF2B5EF4-FFF2-40B4-BE49-F238E27FC236}">
                <a16:creationId xmlns:a16="http://schemas.microsoft.com/office/drawing/2014/main" id="{6FA03400-15C6-67B9-9696-F5E22EFC9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1254" y="3304777"/>
            <a:ext cx="5054885" cy="30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 GeForce Philippines">
            <a:extLst>
              <a:ext uri="{FF2B5EF4-FFF2-40B4-BE49-F238E27FC236}">
                <a16:creationId xmlns:a16="http://schemas.microsoft.com/office/drawing/2014/main" id="{2F0B8B0E-2623-A528-09B0-739EF608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425" y="3304777"/>
            <a:ext cx="3049986" cy="304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5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6D3ADF-A543-8CC3-27C5-EA262278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</a:t>
            </a:r>
            <a:r>
              <a:rPr lang="zh-CN" altLang="en-US" dirty="0"/>
              <a:t> 从游戏入手独辟 </a:t>
            </a:r>
            <a:r>
              <a:rPr lang="en-US" altLang="zh-CN" dirty="0"/>
              <a:t>GPU</a:t>
            </a:r>
            <a:r>
              <a:rPr lang="zh-CN" altLang="en-US" dirty="0"/>
              <a:t> 计算，异构并行加速 </a:t>
            </a:r>
            <a:r>
              <a:rPr lang="en-US" altLang="zh-CN" dirty="0"/>
              <a:t>AI</a:t>
            </a:r>
            <a:r>
              <a:rPr lang="zh-CN" altLang="en-US" dirty="0"/>
              <a:t> 生态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B3E07A-5D24-7D9D-3549-FE15138DF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要打造 </a:t>
            </a:r>
            <a:r>
              <a:rPr lang="en-US" altLang="zh-CN" sz="1800" dirty="0"/>
              <a:t>GPU</a:t>
            </a:r>
            <a:r>
              <a:rPr lang="zh-CN" altLang="en-US" sz="1800" dirty="0"/>
              <a:t> 计算生态，没有软件应用，没有人从 </a:t>
            </a:r>
            <a:r>
              <a:rPr lang="en-US" altLang="zh-CN" sz="1800" dirty="0"/>
              <a:t>CPU</a:t>
            </a:r>
            <a:r>
              <a:rPr lang="zh-CN" altLang="en-US" sz="1800" dirty="0"/>
              <a:t> 转移 </a:t>
            </a:r>
            <a:r>
              <a:rPr lang="en-US" altLang="zh-CN" sz="1800" dirty="0"/>
              <a:t>GPU</a:t>
            </a:r>
            <a:r>
              <a:rPr lang="zh-CN" altLang="en-US" sz="1800" dirty="0"/>
              <a:t> 生态。仅仅 </a:t>
            </a:r>
            <a:r>
              <a:rPr lang="en-US" altLang="zh-CN" sz="1800" dirty="0"/>
              <a:t>1~2</a:t>
            </a:r>
            <a:r>
              <a:rPr lang="zh-CN" altLang="en-US" sz="1800" dirty="0"/>
              <a:t> 倍加速对 </a:t>
            </a:r>
            <a:r>
              <a:rPr lang="en-US" altLang="zh-CN" sz="1800" dirty="0"/>
              <a:t>CPU</a:t>
            </a:r>
            <a:r>
              <a:rPr lang="zh-CN" altLang="en-US" sz="1800" dirty="0"/>
              <a:t> 生态开发者吸引力不大。</a:t>
            </a:r>
            <a:r>
              <a:rPr lang="en-US" altLang="zh-CN" sz="1800" dirty="0"/>
              <a:t>GPU</a:t>
            </a:r>
            <a:r>
              <a:rPr lang="zh-CN" altLang="en-US" sz="1800" dirty="0"/>
              <a:t> 提供新计算平台，说服 </a:t>
            </a:r>
            <a:r>
              <a:rPr lang="en-US" altLang="zh-CN" sz="1800" dirty="0"/>
              <a:t>CPU</a:t>
            </a:r>
            <a:r>
              <a:rPr lang="zh-CN" altLang="en-US" sz="1800" dirty="0"/>
              <a:t> 计算软件转移到 </a:t>
            </a:r>
            <a:r>
              <a:rPr lang="en-US" altLang="zh-CN" sz="1800" dirty="0"/>
              <a:t>GPU</a:t>
            </a:r>
            <a:r>
              <a:rPr lang="zh-CN" altLang="en-US" sz="1800" dirty="0"/>
              <a:t> 生态不容易，其采取策略：</a:t>
            </a:r>
            <a:endParaRPr lang="en-US" altLang="zh-CN" sz="18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生态合伙伙伴 </a:t>
            </a:r>
            <a:r>
              <a:rPr lang="en-US" altLang="zh-CN" sz="1600" dirty="0"/>
              <a:t>INCEPTION</a:t>
            </a:r>
            <a:r>
              <a:rPr lang="zh-CN" altLang="en-US" sz="1600" dirty="0"/>
              <a:t> 项目，让 </a:t>
            </a:r>
            <a:r>
              <a:rPr lang="en-US" altLang="zh-CN" sz="1600" dirty="0"/>
              <a:t>AI</a:t>
            </a:r>
            <a:r>
              <a:rPr lang="zh-CN" altLang="en-US" sz="1600" dirty="0"/>
              <a:t> 创业公司都参与到这个项目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设立了风险投资的股权基金，投资小部分的</a:t>
            </a:r>
            <a:r>
              <a:rPr lang="en-US" altLang="zh-CN" sz="1600" dirty="0"/>
              <a:t>AI</a:t>
            </a:r>
            <a:r>
              <a:rPr lang="zh-CN" altLang="en-US" sz="1600" dirty="0"/>
              <a:t>公司。目标不是财务回报，而是培养生态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5FC696-3090-68F4-47C9-87D0645D97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992" y="3429000"/>
            <a:ext cx="6291271" cy="28675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50A4E1A-BA9F-AB3C-2717-3D9FEB322BD8}"/>
              </a:ext>
            </a:extLst>
          </p:cNvPr>
          <p:cNvSpPr txBox="1"/>
          <p:nvPr/>
        </p:nvSpPr>
        <p:spPr>
          <a:xfrm>
            <a:off x="609600" y="3934039"/>
            <a:ext cx="6592057" cy="417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lnSpc>
                <a:spcPct val="130000"/>
              </a:lnSpc>
            </a:pPr>
            <a:r>
              <a:rPr lang="zh-CN" altLang="en-US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  <a:sym typeface="+mn-lt"/>
              </a:rPr>
              <a:t>五大业务中数据中心增长最快，市场份额巨大</a:t>
            </a:r>
            <a:endParaRPr lang="en-US" altLang="en-US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  <a:sym typeface="+mn-lt"/>
            </a:endParaRPr>
          </a:p>
        </p:txBody>
      </p:sp>
      <p:pic>
        <p:nvPicPr>
          <p:cNvPr id="12" name="Picture 2" descr="AI 教父」黃仁勳台北賣力叫賣，背後沒說出口的煩惱| TechNews 科技新報">
            <a:extLst>
              <a:ext uri="{FF2B5EF4-FFF2-40B4-BE49-F238E27FC236}">
                <a16:creationId xmlns:a16="http://schemas.microsoft.com/office/drawing/2014/main" id="{FA910D0E-01C8-2EF8-BC0C-786F9F6F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1158" y="3429000"/>
            <a:ext cx="4294598" cy="28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59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856372B-7D12-5ADE-E6EA-8EAEFEBB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在人工智能服务器和集群形态的发展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8E454A-7F1C-6B62-C4A8-4249F2DB27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491" y="1874770"/>
            <a:ext cx="9453780" cy="46945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F077F15-9C16-5F2A-465C-218A83305CF5}"/>
              </a:ext>
            </a:extLst>
          </p:cNvPr>
          <p:cNvSpPr/>
          <p:nvPr/>
        </p:nvSpPr>
        <p:spPr>
          <a:xfrm>
            <a:off x="4301201" y="1243775"/>
            <a:ext cx="3594360" cy="498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英伟达芯片代际演进图</a:t>
            </a:r>
            <a:endParaRPr lang="en-US" altLang="zh-CN" sz="2400" b="1" kern="0" dirty="0">
              <a:solidFill>
                <a:srgbClr val="374153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332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E9EE5A-9EF3-458E-96D8-F2F4C457F078}"/>
              </a:ext>
            </a:extLst>
          </p:cNvPr>
          <p:cNvSpPr/>
          <p:nvPr/>
        </p:nvSpPr>
        <p:spPr>
          <a:xfrm>
            <a:off x="347116" y="1274618"/>
            <a:ext cx="2372765" cy="983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DGX-1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服务器，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2016.4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Pascal-Volta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8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卡服务器</a:t>
            </a:r>
            <a:endParaRPr lang="en-US" altLang="zh-CN" sz="12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《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规模化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AI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技术的行业标准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》</a:t>
            </a:r>
            <a:endParaRPr lang="zh-CN" altLang="en-US" sz="1200" dirty="0"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C73D2F-6796-4F64-A43A-EFB77A5D2E74}"/>
              </a:ext>
            </a:extLst>
          </p:cNvPr>
          <p:cNvSpPr/>
          <p:nvPr/>
        </p:nvSpPr>
        <p:spPr>
          <a:xfrm>
            <a:off x="253039" y="3337338"/>
            <a:ext cx="2948814" cy="11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170TFlops</a:t>
            </a:r>
            <a:r>
              <a:rPr lang="en-US" altLang="zh-CN" sz="700" dirty="0">
                <a:latin typeface="Lexend" pitchFamily="2" charset="0"/>
                <a:ea typeface="Microsoft YaHei" charset="-122"/>
                <a:cs typeface="Microsoft YaHei" charset="-122"/>
              </a:rPr>
              <a:t>(Pascal)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、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960TFlops</a:t>
            </a:r>
            <a:r>
              <a:rPr lang="en-US" altLang="zh-CN" sz="700" dirty="0">
                <a:latin typeface="Lexend" pitchFamily="2" charset="0"/>
                <a:ea typeface="Microsoft YaHei" charset="-122"/>
                <a:cs typeface="Microsoft YaHei" charset="-122"/>
              </a:rPr>
              <a:t>(Volta)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 @ FP16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512 GB of DDR4-2133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4 x 1.92 TB SSDs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2*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 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10GE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组网</a:t>
            </a:r>
            <a:endParaRPr lang="en-US" altLang="zh-CN" sz="9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3.2KW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供电，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3U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高度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39ED3C-D238-4FD1-A37D-738E87832681}"/>
              </a:ext>
            </a:extLst>
          </p:cNvPr>
          <p:cNvSpPr/>
          <p:nvPr/>
        </p:nvSpPr>
        <p:spPr>
          <a:xfrm>
            <a:off x="3264069" y="1274618"/>
            <a:ext cx="2404824" cy="983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DGX-2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服务器，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2018.3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Volta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16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卡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2PFlops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服务器</a:t>
            </a:r>
            <a:endParaRPr lang="en-US" altLang="zh-CN" sz="12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《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突破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AI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速度和规模的限制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》</a:t>
            </a:r>
            <a:endParaRPr lang="zh-CN" altLang="en-US" sz="1200" dirty="0"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24C12C-ED25-4591-ADD7-4043E59DE9E0}"/>
              </a:ext>
            </a:extLst>
          </p:cNvPr>
          <p:cNvSpPr/>
          <p:nvPr/>
        </p:nvSpPr>
        <p:spPr>
          <a:xfrm>
            <a:off x="3270897" y="3337338"/>
            <a:ext cx="2826556" cy="11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2PFlops @ FP16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1.5TB DDR4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512GB HBM2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30.72 TB SSDs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8 *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 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10Gbps InfiniBand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组网</a:t>
            </a:r>
            <a:endParaRPr lang="en-US" altLang="zh-CN" sz="9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10KW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供电，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10U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高度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69D451-F709-4256-91EB-CDECB9B2FEED}"/>
              </a:ext>
            </a:extLst>
          </p:cNvPr>
          <p:cNvSpPr/>
          <p:nvPr/>
        </p:nvSpPr>
        <p:spPr>
          <a:xfrm>
            <a:off x="6015091" y="1268268"/>
            <a:ext cx="2757486" cy="983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DGX A100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服务器，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2020.5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Ampere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8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卡第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3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代服务器</a:t>
            </a:r>
            <a:endParaRPr lang="en-US" altLang="zh-CN" sz="12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《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统一了所有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AI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工作负载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》</a:t>
            </a:r>
            <a:endParaRPr lang="zh-CN" altLang="en-US" sz="1200" dirty="0"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F8873C-5BB9-4DD9-B794-0E36B6BFD537}"/>
              </a:ext>
            </a:extLst>
          </p:cNvPr>
          <p:cNvSpPr/>
          <p:nvPr/>
        </p:nvSpPr>
        <p:spPr>
          <a:xfrm>
            <a:off x="6097452" y="3337338"/>
            <a:ext cx="2910707" cy="11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5PFlops @ FP16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2TB DDR4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640GB HBM3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30 TB U.2 NVMe(8 * 3.84TB)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CX-6 / CX-7 InfiniBand /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 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RoCE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组网</a:t>
            </a:r>
            <a:endParaRPr lang="en-US" altLang="zh-CN" sz="9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6.5KW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供电，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6U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高度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8F3BFE9-B85A-4A0A-8EBC-16C13E21734C}"/>
              </a:ext>
            </a:extLst>
          </p:cNvPr>
          <p:cNvSpPr/>
          <p:nvPr/>
        </p:nvSpPr>
        <p:spPr>
          <a:xfrm>
            <a:off x="8895180" y="1268268"/>
            <a:ext cx="2751074" cy="983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DGX H100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服务器，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2022.3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Hopper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8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卡第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4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代服务器</a:t>
            </a:r>
            <a:endParaRPr lang="en-US" altLang="zh-CN" sz="12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《AI</a:t>
            </a:r>
            <a:r>
              <a:rPr lang="zh-CN" altLang="en-US" sz="1200" dirty="0">
                <a:latin typeface="Lexend" pitchFamily="2" charset="0"/>
                <a:ea typeface="Microsoft YaHei" charset="-122"/>
                <a:cs typeface="Microsoft YaHei" charset="-122"/>
              </a:rPr>
              <a:t>基础架构的黄金标准</a:t>
            </a:r>
            <a:r>
              <a:rPr lang="en-US" altLang="zh-CN" sz="1200" dirty="0">
                <a:latin typeface="Lexend" pitchFamily="2" charset="0"/>
                <a:ea typeface="Microsoft YaHei" charset="-122"/>
                <a:cs typeface="Microsoft YaHei" charset="-122"/>
              </a:rPr>
              <a:t>》</a:t>
            </a:r>
            <a:endParaRPr lang="zh-CN" altLang="en-US" sz="1200" dirty="0"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7490125-C269-4A48-B025-2C3EE5A8CE41}"/>
              </a:ext>
            </a:extLst>
          </p:cNvPr>
          <p:cNvSpPr/>
          <p:nvPr/>
        </p:nvSpPr>
        <p:spPr>
          <a:xfrm>
            <a:off x="9008160" y="3337338"/>
            <a:ext cx="2948814" cy="110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32PFlops @ FP8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2TB DDR4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640GB HBM3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30.72 TB U.2 NVMe(8 * 3.84TB)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CX-7 &amp; BlueField-3 DPU InfiniBand /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 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RoCE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组网</a:t>
            </a:r>
            <a:endParaRPr lang="en-US" altLang="zh-CN" sz="900" dirty="0"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10.2KW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供电，</a:t>
            </a:r>
            <a:r>
              <a:rPr lang="en-US" altLang="zh-CN" sz="900" dirty="0">
                <a:latin typeface="Lexend" pitchFamily="2" charset="0"/>
                <a:ea typeface="Microsoft YaHei" charset="-122"/>
                <a:cs typeface="Microsoft YaHei" charset="-122"/>
              </a:rPr>
              <a:t>6U</a:t>
            </a:r>
            <a:r>
              <a:rPr lang="zh-CN" altLang="en-US" sz="900" dirty="0">
                <a:latin typeface="Lexend" pitchFamily="2" charset="0"/>
                <a:ea typeface="Microsoft YaHei" charset="-122"/>
                <a:cs typeface="Microsoft YaHei" charset="-122"/>
              </a:rPr>
              <a:t>高度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D6A279-0C1B-49C4-A007-4E045AA84278}"/>
              </a:ext>
            </a:extLst>
          </p:cNvPr>
          <p:cNvSpPr/>
          <p:nvPr/>
        </p:nvSpPr>
        <p:spPr>
          <a:xfrm>
            <a:off x="517464" y="4770509"/>
            <a:ext cx="5368777" cy="16188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DGX </a:t>
            </a:r>
            <a:r>
              <a:rPr lang="en-US" altLang="zh-CN" sz="1600" b="1" dirty="0" err="1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SuperPoD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集群：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A100 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 H100  GB200</a:t>
            </a:r>
            <a:endParaRPr lang="en-US" altLang="zh-CN" sz="1600" b="1" dirty="0">
              <a:solidFill>
                <a:srgbClr val="C00000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</a:rPr>
              <a:t>基于数十个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~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上百个 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DGX Server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互 连而成</a:t>
            </a:r>
            <a:endParaRPr lang="en-US" altLang="zh-CN" sz="1200" dirty="0">
              <a:latin typeface="Lexend" pitchFamily="2" charset="0"/>
              <a:ea typeface="Microsoft YaHei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latin typeface="Lexend" pitchFamily="2" charset="0"/>
                <a:ea typeface="Microsoft YaHei" charset="-122"/>
              </a:rPr>
              <a:t>（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900GB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 双向带宽将 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xxx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 张 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GPU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 互连为超节点），共 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xEFlops@FP8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latin typeface="Lexend" pitchFamily="2" charset="0"/>
                <a:ea typeface="Microsoft YaHei" charset="-122"/>
              </a:rPr>
              <a:t>《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专为满足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AI</a:t>
            </a:r>
            <a:r>
              <a:rPr lang="zh-CN" altLang="en-US" sz="1200" dirty="0">
                <a:latin typeface="Lexend" pitchFamily="2" charset="0"/>
                <a:ea typeface="Microsoft YaHei" charset="-122"/>
              </a:rPr>
              <a:t>的独特需求而打造</a:t>
            </a:r>
            <a:r>
              <a:rPr lang="en-US" altLang="zh-CN" sz="1200" dirty="0">
                <a:latin typeface="Lexend" pitchFamily="2" charset="0"/>
                <a:ea typeface="Microsoft YaHei" charset="-122"/>
              </a:rPr>
              <a:t>》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Eos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 超级集群，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32000GPU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80EFlops@FP16</a:t>
            </a:r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，</a:t>
            </a:r>
            <a:r>
              <a:rPr lang="en-US" altLang="zh-CN" sz="1600" b="1" dirty="0">
                <a:solidFill>
                  <a:srgbClr val="C00000"/>
                </a:solidFill>
                <a:latin typeface="Lexend" pitchFamily="2" charset="0"/>
                <a:ea typeface="Microsoft YaHei" charset="-122"/>
              </a:rPr>
              <a:t>64MW</a:t>
            </a:r>
            <a:endParaRPr lang="zh-CN" altLang="en-US" sz="1600" b="1" dirty="0">
              <a:solidFill>
                <a:srgbClr val="C00000"/>
              </a:solidFill>
              <a:latin typeface="Lexend" pitchFamily="2" charset="0"/>
              <a:ea typeface="Microsoft YaHei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A7EACD8-B039-CDCC-7DFF-486FB855F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在人工智能服务器和集群形态的发展</a:t>
            </a:r>
          </a:p>
        </p:txBody>
      </p:sp>
      <p:pic>
        <p:nvPicPr>
          <p:cNvPr id="5122" name="Picture 2" descr="DGX-1 Deep Learning System | AI and High Performance Computing - Leadtek">
            <a:extLst>
              <a:ext uri="{FF2B5EF4-FFF2-40B4-BE49-F238E27FC236}">
                <a16:creationId xmlns:a16="http://schemas.microsoft.com/office/drawing/2014/main" id="{E6993562-68A0-3A16-ECC1-F50187D0E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8211" y="2376672"/>
            <a:ext cx="2374137" cy="8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VIDIA DGX-2">
            <a:extLst>
              <a:ext uri="{FF2B5EF4-FFF2-40B4-BE49-F238E27FC236}">
                <a16:creationId xmlns:a16="http://schemas.microsoft.com/office/drawing/2014/main" id="{AA6BF0A7-84EF-2FF1-D2CD-25B0413E9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47348" y="2357458"/>
            <a:ext cx="1238263" cy="9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VIDIA DGX A100: Universal System for AI Infrastructure - Colfax  International">
            <a:extLst>
              <a:ext uri="{FF2B5EF4-FFF2-40B4-BE49-F238E27FC236}">
                <a16:creationId xmlns:a16="http://schemas.microsoft.com/office/drawing/2014/main" id="{5397EBFB-0F64-7852-1720-BE566104B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9888" y="2383831"/>
            <a:ext cx="1741639" cy="86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NVIDIA® DGX™ H100 - Advanced Integration S.L">
            <a:extLst>
              <a:ext uri="{FF2B5EF4-FFF2-40B4-BE49-F238E27FC236}">
                <a16:creationId xmlns:a16="http://schemas.microsoft.com/office/drawing/2014/main" id="{53816B3D-522A-56C2-26EE-9BA8C6028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41708">
            <a:off x="9645863" y="2346488"/>
            <a:ext cx="1249665" cy="9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ECF168F-407D-03AD-0243-9AEAB0EF15F5}"/>
              </a:ext>
            </a:extLst>
          </p:cNvPr>
          <p:cNvCxnSpPr/>
          <p:nvPr/>
        </p:nvCxnSpPr>
        <p:spPr>
          <a:xfrm>
            <a:off x="392237" y="4562134"/>
            <a:ext cx="1125401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2" name="Picture 12" descr="NVIDIA Unveils Hopper GH100 Powered DGX H100, DGX Pod H100, H100 PCIe  Accelerators">
            <a:extLst>
              <a:ext uri="{FF2B5EF4-FFF2-40B4-BE49-F238E27FC236}">
                <a16:creationId xmlns:a16="http://schemas.microsoft.com/office/drawing/2014/main" id="{778DF833-4149-6185-2436-BB3335CCE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0523" y="4836177"/>
            <a:ext cx="3181058" cy="150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NVIDIA DGX SuperPOD H100 - DDN">
            <a:extLst>
              <a:ext uri="{FF2B5EF4-FFF2-40B4-BE49-F238E27FC236}">
                <a16:creationId xmlns:a16="http://schemas.microsoft.com/office/drawing/2014/main" id="{1CE3C90E-1A56-5926-AF26-99194FC53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4834" y="4778665"/>
            <a:ext cx="1525093" cy="161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26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97BF8-B45A-C09B-8C79-F15C5D352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ALPS-AI</a:t>
            </a:r>
            <a:r>
              <a:rPr lang="zh-CN" altLang="en-US" dirty="0"/>
              <a:t> 超算新标杆，</a:t>
            </a:r>
            <a:r>
              <a:rPr lang="en-US" altLang="zh-CN" dirty="0"/>
              <a:t>20E</a:t>
            </a:r>
            <a:r>
              <a:rPr lang="zh-CN" altLang="en-US" dirty="0"/>
              <a:t> 级 </a:t>
            </a:r>
            <a:r>
              <a:rPr lang="en-US" altLang="zh-CN" dirty="0"/>
              <a:t>AI</a:t>
            </a:r>
            <a:r>
              <a:rPr lang="zh-CN" altLang="en-US" dirty="0"/>
              <a:t> 算力集群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FD754-C910-1B0D-9F79-E1AC71A19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 年全球超级计算机</a:t>
            </a:r>
            <a:r>
              <a:rPr lang="en-US" altLang="zh-CN" dirty="0"/>
              <a:t>500</a:t>
            </a:r>
            <a:r>
              <a:rPr lang="zh-CN" altLang="en-US" dirty="0"/>
              <a:t>榜单中，有将近 </a:t>
            </a:r>
            <a:r>
              <a:rPr lang="en-US" altLang="zh-CN" dirty="0"/>
              <a:t>2/3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配备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或 </a:t>
            </a:r>
            <a:r>
              <a:rPr lang="en-US" altLang="zh-CN" dirty="0"/>
              <a:t>Mellanox</a:t>
            </a:r>
            <a:r>
              <a:rPr lang="zh-CN" altLang="en-US" dirty="0"/>
              <a:t> 系统。三年前，使用英伟达技术的超级计算机还不到 </a:t>
            </a:r>
            <a:r>
              <a:rPr lang="en-US" altLang="zh-CN" dirty="0"/>
              <a:t>TOP</a:t>
            </a:r>
            <a:r>
              <a:rPr lang="zh-CN" altLang="en-US" dirty="0"/>
              <a:t> 一半。</a:t>
            </a:r>
          </a:p>
          <a:p>
            <a:endParaRPr lang="zh-CN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0BFDAA-C11E-3D2D-70B9-6A4500C35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982" y="3655844"/>
            <a:ext cx="10842540" cy="2565096"/>
          </a:xfrm>
          <a:prstGeom prst="rect">
            <a:avLst/>
          </a:prstGeom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19D7D688-BE48-E52E-C88B-E111F24BD42E}"/>
              </a:ext>
            </a:extLst>
          </p:cNvPr>
          <p:cNvSpPr/>
          <p:nvPr/>
        </p:nvSpPr>
        <p:spPr>
          <a:xfrm>
            <a:off x="5659490" y="5611812"/>
            <a:ext cx="4892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Lexend" pitchFamily="2" charset="0"/>
                <a:ea typeface="微软雅黑" pitchFamily="34" charset="-122"/>
              </a:rPr>
              <a:t>瑞士国家计算机中心（</a:t>
            </a:r>
            <a:r>
              <a:rPr lang="en-US" altLang="zh-CN" sz="2400" b="1" kern="0" dirty="0">
                <a:solidFill>
                  <a:schemeClr val="bg1"/>
                </a:solidFill>
                <a:latin typeface="Lexend" pitchFamily="2" charset="0"/>
                <a:ea typeface="微软雅黑" pitchFamily="34" charset="-122"/>
              </a:rPr>
              <a:t>CSCS</a:t>
            </a:r>
            <a:r>
              <a:rPr lang="zh-CN" altLang="en-US" sz="2400" b="1" kern="0" dirty="0">
                <a:solidFill>
                  <a:schemeClr val="bg1"/>
                </a:solidFill>
                <a:latin typeface="Lexend" pitchFamily="2" charset="0"/>
                <a:ea typeface="微软雅黑" pitchFamily="34" charset="-122"/>
              </a:rPr>
              <a:t>）</a:t>
            </a:r>
            <a:endParaRPr lang="en-US" altLang="en-US" sz="2400" b="1" kern="0" dirty="0">
              <a:solidFill>
                <a:schemeClr val="bg1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9BB9463-235A-A0CE-C354-C5259D872E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982" y="2330257"/>
            <a:ext cx="2032608" cy="119064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83E418F4-D0B8-12E9-8666-B2012ACF129E}"/>
              </a:ext>
            </a:extLst>
          </p:cNvPr>
          <p:cNvSpPr txBox="1"/>
          <p:nvPr/>
        </p:nvSpPr>
        <p:spPr>
          <a:xfrm>
            <a:off x="2656496" y="2740491"/>
            <a:ext cx="672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>
              <a:defRPr/>
            </a:pPr>
            <a:r>
              <a:rPr lang="en-US" altLang="zh-CN" sz="2400" b="1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ARM CPU (Grace) + </a:t>
            </a:r>
            <a:r>
              <a:rPr lang="zh-CN" altLang="en-US" sz="2400" b="1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新一代 </a:t>
            </a:r>
            <a:r>
              <a:rPr lang="en-US" altLang="zh-CN" sz="2400" b="1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GPU (Hopper</a:t>
            </a:r>
            <a:r>
              <a:rPr lang="en-US" altLang="zh-CN" sz="1799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sz="1799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Computer Scientist of the Month: Grace Hopper — Isaac Computer Science">
            <a:extLst>
              <a:ext uri="{FF2B5EF4-FFF2-40B4-BE49-F238E27FC236}">
                <a16:creationId xmlns:a16="http://schemas.microsoft.com/office/drawing/2014/main" id="{46571845-0995-025D-2D7D-CA5728B6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2161" y="2248841"/>
            <a:ext cx="1884361" cy="12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60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奠基时代</a:t>
            </a:r>
            <a:r>
              <a:rPr lang="en-US" altLang="zh-CN" dirty="0"/>
              <a:t>1945~1970 </a:t>
            </a:r>
            <a:r>
              <a:rPr lang="zh-CN" altLang="en-US" dirty="0"/>
              <a:t>：单体算力集中，器件以电子管</a:t>
            </a:r>
            <a:r>
              <a:rPr lang="en-US" altLang="zh-CN" dirty="0"/>
              <a:t>/</a:t>
            </a:r>
            <a:r>
              <a:rPr lang="zh-CN" altLang="en-US" dirty="0"/>
              <a:t>晶体管为主，体积</a:t>
            </a:r>
            <a:r>
              <a:rPr lang="en-US" altLang="zh-CN" dirty="0"/>
              <a:t>&amp;</a:t>
            </a:r>
            <a:r>
              <a:rPr lang="zh-CN" altLang="en-US" dirty="0"/>
              <a:t>耗电大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通用架构时代</a:t>
            </a:r>
            <a:r>
              <a:rPr lang="en-US" altLang="zh-CN" dirty="0"/>
              <a:t>1971~1995 </a:t>
            </a:r>
            <a:r>
              <a:rPr lang="zh-CN" altLang="en-US" dirty="0"/>
              <a:t>：大规模集成电路爆发，巨型机算力摸高，小</a:t>
            </a:r>
            <a:r>
              <a:rPr lang="en-US" altLang="zh-CN" dirty="0"/>
              <a:t>/</a:t>
            </a:r>
            <a:r>
              <a:rPr lang="zh-CN" altLang="en-US" dirty="0"/>
              <a:t>微机快速普及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互联网云计算时代</a:t>
            </a:r>
            <a:r>
              <a:rPr lang="en-US" altLang="zh-CN" dirty="0"/>
              <a:t>1995~2020</a:t>
            </a:r>
            <a:r>
              <a:rPr lang="zh-CN" altLang="en-US" dirty="0"/>
              <a:t>：“数据中心”出现，应用催生更多算力服务形态和需求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未来计算时代：</a:t>
            </a:r>
            <a:r>
              <a:rPr lang="en-US" altLang="zh-CN" dirty="0"/>
              <a:t>2020~2030</a:t>
            </a:r>
            <a:r>
              <a:rPr lang="zh-CN" altLang="en-US" dirty="0"/>
              <a:t>：计算面向集约</a:t>
            </a:r>
            <a:r>
              <a:rPr lang="en-US" altLang="zh-CN" dirty="0"/>
              <a:t>&amp;</a:t>
            </a:r>
            <a:r>
              <a:rPr lang="zh-CN" altLang="en-US" dirty="0"/>
              <a:t>泛在</a:t>
            </a:r>
            <a:r>
              <a:rPr lang="en-US" altLang="zh-CN" dirty="0"/>
              <a:t>&amp;</a:t>
            </a:r>
            <a:r>
              <a:rPr lang="zh-CN" altLang="en-US" dirty="0"/>
              <a:t>融合演进，引领</a:t>
            </a:r>
            <a:r>
              <a:rPr lang="en-US" altLang="zh-CN" dirty="0"/>
              <a:t>K</a:t>
            </a:r>
            <a:r>
              <a:rPr lang="zh-CN" altLang="en-US" dirty="0"/>
              <a:t>型算力需求爆发式发展</a:t>
            </a:r>
            <a:endParaRPr lang="en-US" altLang="zh-CN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计算需求驱动，产业发展从专用计算到通用计算，再到集约泛在的未来计算</a:t>
            </a:r>
            <a:endParaRPr lang="en-US" altLang="zh-CN" dirty="0"/>
          </a:p>
          <a:p>
            <a:r>
              <a:rPr lang="en-US" altLang="zh-CN" dirty="0"/>
              <a:t>Intel/AMD/NVIDIA</a:t>
            </a:r>
            <a:r>
              <a:rPr lang="zh-CN" altLang="en-US" dirty="0"/>
              <a:t> 转型发力数据中心业务，加速构建全栈计算技术，市场竞争白热化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8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计算密集，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FP16/BF16/FP8/FP4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2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lvl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计算产业发展历程：</a:t>
            </a:r>
            <a:endParaRPr lang="en-US" altLang="zh-CN" sz="2800" dirty="0"/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奠基时代 </a:t>
            </a:r>
            <a:r>
              <a:rPr lang="en-US" altLang="zh-CN" sz="2400" dirty="0"/>
              <a:t>1945~1970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通用架构 </a:t>
            </a:r>
            <a:r>
              <a:rPr lang="en-US" altLang="zh-CN" sz="2400" dirty="0"/>
              <a:t>1971~1995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云</a:t>
            </a:r>
            <a:r>
              <a:rPr lang="en-US" altLang="zh-CN" sz="2400" dirty="0"/>
              <a:t>&amp;</a:t>
            </a:r>
            <a:r>
              <a:rPr lang="zh-CN" altLang="en-US" sz="2400" dirty="0"/>
              <a:t>大数据 </a:t>
            </a:r>
            <a:r>
              <a:rPr lang="en-US" altLang="zh-CN" sz="2400" dirty="0"/>
              <a:t>1995~2020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未来计算 </a:t>
            </a:r>
            <a:r>
              <a:rPr lang="en-US" altLang="zh-CN" sz="2400" dirty="0"/>
              <a:t>2020~2030</a:t>
            </a:r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8F33C-E2C2-853F-9A4E-2CCE8FA3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42C1D-DBA4-521C-1B74-2311DED3B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dirty="0"/>
              <a:t>计算需求驱动，从专用计算到通用计算，再到集约泛在融合的未来计算。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309B46-B3A5-4A24-8DA8-35BC1023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4" y="2648493"/>
            <a:ext cx="10613674" cy="28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8F33C-E2C2-853F-9A4E-2CCE8FA3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3F7400-0375-1D24-1774-1A4A9B04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16" y="1111979"/>
            <a:ext cx="9916730" cy="54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6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>
            <a:normAutofit fontScale="92500" lnSpcReduction="20000"/>
          </a:bodyPr>
          <a:lstStyle/>
          <a:p>
            <a:pPr marL="239106" lvl="1" indent="0" algn="ctr">
              <a:buNone/>
            </a:pPr>
            <a:r>
              <a:rPr lang="zh-CN" altLang="en-US" sz="95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云与大数据</a:t>
            </a:r>
            <a:endParaRPr lang="en-US" altLang="zh-CN" sz="9500" b="1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239106" lvl="1" indent="0" algn="ctr">
              <a:buNone/>
            </a:pPr>
            <a:r>
              <a:rPr lang="en-US" altLang="zh-CN" sz="95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1995~2020</a:t>
            </a:r>
          </a:p>
        </p:txBody>
      </p:sp>
    </p:spTree>
    <p:extLst>
      <p:ext uri="{BB962C8B-B14F-4D97-AF65-F5344CB8AC3E}">
        <p14:creationId xmlns:p14="http://schemas.microsoft.com/office/powerpoint/2010/main" val="1698602425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32629</TotalTime>
  <Words>2964</Words>
  <Application>Microsoft Macintosh PowerPoint</Application>
  <PresentationFormat>自定义</PresentationFormat>
  <Paragraphs>236</Paragraphs>
  <Slides>41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Contenet</vt:lpstr>
      <vt:lpstr>AIInfra Architecture</vt:lpstr>
      <vt:lpstr>三类计算集群的主要区别</vt:lpstr>
      <vt:lpstr>Content</vt:lpstr>
      <vt:lpstr>PowerPoint 演示文稿</vt:lpstr>
      <vt:lpstr>计算产业</vt:lpstr>
      <vt:lpstr>计算产业</vt:lpstr>
      <vt:lpstr>PowerPoint 演示文稿</vt:lpstr>
      <vt:lpstr>第三代：1995~，互联网/云计算兴起促使迎来数据中心时代</vt:lpstr>
      <vt:lpstr>HPC：算力持续突破，单台大型机演变多服务器集群架构</vt:lpstr>
      <vt:lpstr>单台大型机 Mainframe Architecture</vt:lpstr>
      <vt:lpstr>DC时代 1th：IaaS 基础设施即服务雏形——主机托管</vt:lpstr>
      <vt:lpstr>DC 时代 2th： PaaS 平台即服务——虚拟主机/网站托管</vt:lpstr>
      <vt:lpstr>DC 时代 2th： PaaS 服务雏形——虚拟主机/网站托管</vt:lpstr>
      <vt:lpstr>DC 时代 3th：SaaS 软件即服务雏形——云计算服务</vt:lpstr>
      <vt:lpstr>DC 时代发展：IaaS、PaaS、SaaS</vt:lpstr>
      <vt:lpstr>IDC互联网数据中心迅猛发展，算力爆发带来成本快速增加</vt:lpstr>
      <vt:lpstr>谷歌：基于COTS货架化组件，自建大规模低成本数据中心</vt:lpstr>
      <vt:lpstr>Facebook OCP：硬件技术开源开放，重塑DC标准体系</vt:lpstr>
      <vt:lpstr>阿里：去 IOE，DC 从专有定制到通用开放、自主可用</vt:lpstr>
      <vt:lpstr>伴随着各厂商加速创新，数据中心走到摩尔定律终结</vt:lpstr>
      <vt:lpstr>PowerPoint 演示文稿</vt:lpstr>
      <vt:lpstr>下一代：5.5G、AI、元宇宙等兴起驱动多样性计算融合需求</vt:lpstr>
      <vt:lpstr>面向 DC 业务，各厂商拓展全栈关键技术，市场格局白热化</vt:lpstr>
      <vt:lpstr>Intel 从PC 为中心转向DC 为中心，翻覆打造新业务格局</vt:lpstr>
      <vt:lpstr>Intel 面向计算、存储、网络全栈布局，欲计算时代重塑PC辉煌</vt:lpstr>
      <vt:lpstr>Intel 异构计算极光超算，峰值算力将突破2E FLOPS</vt:lpstr>
      <vt:lpstr>AMD 霄龙服务器制程优势明显，增长威胁Intel垄断地位</vt:lpstr>
      <vt:lpstr>AMD 基于霄龙 CPU 和镭龙 GPU 优势，增强发力异构加速</vt:lpstr>
      <vt:lpstr>AMD 融合计算架构助力 Frontier 超算实现“E级算力”</vt:lpstr>
      <vt:lpstr>NVIDIA 数据中心战略成为其最重要发力方向</vt:lpstr>
      <vt:lpstr>NV 从游戏入手独辟 GPU 计算，异构并行加速 AI 生态</vt:lpstr>
      <vt:lpstr>NVIDIA 在人工智能服务器和集群形态的发展</vt:lpstr>
      <vt:lpstr>NVIDIA 在人工智能服务器和集群形态的发展</vt:lpstr>
      <vt:lpstr>ALPS-AI 超算新标杆，20E 级 AI 算力集群</vt:lpstr>
      <vt:lpstr>PowerPoint 演示文稿</vt:lpstr>
      <vt:lpstr>计算产业发展的四个时代</vt:lpstr>
      <vt:lpstr>计算产业发展的四个时代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11060</cp:revision>
  <cp:lastPrinted>2023-09-08T09:14:01Z</cp:lastPrinted>
  <dcterms:created xsi:type="dcterms:W3CDTF">2020-08-28T08:44:19Z</dcterms:created>
  <dcterms:modified xsi:type="dcterms:W3CDTF">2025-06-15T01:51:13Z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